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Lst>
  <p:sldSz cx="18288000" cy="10287000"/>
  <p:notesSz cx="6858000" cy="9144000"/>
  <p:embeddedFontLst>
    <p:embeddedFont>
      <p:font typeface="AC Compacta" panose="020B0604020202020204" charset="0"/>
      <p:regular r:id="rId39"/>
    </p:embeddedFont>
    <p:embeddedFont>
      <p:font typeface="Cooper BT Bold" panose="020B0604020202020204" charset="0"/>
      <p:regular r:id="rId40"/>
    </p:embeddedFont>
    <p:embeddedFont>
      <p:font typeface="Times New Roman Bold" panose="02020803070505020304" pitchFamily="18" charset="0"/>
      <p:regular r:id="rId41"/>
      <p:bold r:id="rId42"/>
    </p:embeddedFont>
    <p:embeddedFont>
      <p:font typeface="Times New Roman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975" autoAdjust="0"/>
  </p:normalViewPr>
  <p:slideViewPr>
    <p:cSldViewPr>
      <p:cViewPr varScale="1">
        <p:scale>
          <a:sx n="65" d="100"/>
          <a:sy n="65" d="100"/>
        </p:scale>
        <p:origin x="82" y="1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9799458" cy="10287000"/>
          </a:xfrm>
          <a:custGeom>
            <a:avLst/>
            <a:gdLst/>
            <a:ahLst/>
            <a:cxnLst/>
            <a:rect l="l" t="t" r="r" b="b"/>
            <a:pathLst>
              <a:path w="9799458" h="10287000">
                <a:moveTo>
                  <a:pt x="0" y="0"/>
                </a:moveTo>
                <a:lnTo>
                  <a:pt x="9799458" y="0"/>
                </a:lnTo>
                <a:lnTo>
                  <a:pt x="9799458" y="10287000"/>
                </a:lnTo>
                <a:lnTo>
                  <a:pt x="0" y="10287000"/>
                </a:lnTo>
                <a:lnTo>
                  <a:pt x="0" y="0"/>
                </a:lnTo>
                <a:close/>
              </a:path>
            </a:pathLst>
          </a:custGeom>
          <a:blipFill>
            <a:blip r:embed="rId2"/>
            <a:stretch>
              <a:fillRect l="-60209" r="-26413"/>
            </a:stretch>
          </a:blipFill>
        </p:spPr>
        <p:txBody>
          <a:bodyPr/>
          <a:lstStyle/>
          <a:p>
            <a:endParaRPr lang="en-IN"/>
          </a:p>
        </p:txBody>
      </p:sp>
      <p:sp>
        <p:nvSpPr>
          <p:cNvPr id="3" name="TextBox 3"/>
          <p:cNvSpPr txBox="1"/>
          <p:nvPr/>
        </p:nvSpPr>
        <p:spPr>
          <a:xfrm>
            <a:off x="10528605" y="3211194"/>
            <a:ext cx="6496106" cy="1932306"/>
          </a:xfrm>
          <a:prstGeom prst="rect">
            <a:avLst/>
          </a:prstGeom>
        </p:spPr>
        <p:txBody>
          <a:bodyPr lIns="0" tIns="0" rIns="0" bIns="0" rtlCol="0" anchor="t">
            <a:spAutoFit/>
          </a:bodyPr>
          <a:lstStyle/>
          <a:p>
            <a:pPr marL="0" lvl="0" indent="0" algn="ctr">
              <a:lnSpc>
                <a:spcPts val="7360"/>
              </a:lnSpc>
            </a:pPr>
            <a:r>
              <a:rPr lang="en-US" sz="8000" spc="-168">
                <a:solidFill>
                  <a:srgbClr val="FF4444"/>
                </a:solidFill>
                <a:latin typeface="AC Compacta"/>
                <a:ea typeface="AC Compacta"/>
                <a:cs typeface="AC Compacta"/>
                <a:sym typeface="AC Compacta"/>
              </a:rPr>
              <a:t>ADDRESSING DOMESTIC VIOLENCE IN INDIA</a:t>
            </a:r>
          </a:p>
        </p:txBody>
      </p:sp>
      <p:sp>
        <p:nvSpPr>
          <p:cNvPr id="4" name="TextBox 4"/>
          <p:cNvSpPr txBox="1"/>
          <p:nvPr/>
        </p:nvSpPr>
        <p:spPr>
          <a:xfrm>
            <a:off x="10607863" y="5446202"/>
            <a:ext cx="6175637" cy="1285875"/>
          </a:xfrm>
          <a:prstGeom prst="rect">
            <a:avLst/>
          </a:prstGeom>
        </p:spPr>
        <p:txBody>
          <a:bodyPr lIns="0" tIns="0" rIns="0" bIns="0" rtlCol="0" anchor="t">
            <a:spAutoFit/>
          </a:bodyPr>
          <a:lstStyle/>
          <a:p>
            <a:pPr marL="0" lvl="0" indent="0" algn="ctr">
              <a:lnSpc>
                <a:spcPts val="3240"/>
              </a:lnSpc>
            </a:pPr>
            <a:r>
              <a:rPr lang="en-US" sz="2700" spc="27" dirty="0">
                <a:solidFill>
                  <a:srgbClr val="FFFFFF">
                    <a:alpha val="81961"/>
                  </a:srgbClr>
                </a:solidFill>
                <a:latin typeface="Times New Roman"/>
                <a:ea typeface="Times New Roman"/>
                <a:cs typeface="Times New Roman"/>
                <a:sym typeface="Times New Roman"/>
              </a:rPr>
              <a:t> A DATA-DRIVEN, POLICY-ORIENTED, AND TECHNOLOGICAL APPROACH </a:t>
            </a:r>
          </a:p>
        </p:txBody>
      </p:sp>
      <p:sp>
        <p:nvSpPr>
          <p:cNvPr id="5" name="TextBox 5"/>
          <p:cNvSpPr txBox="1"/>
          <p:nvPr/>
        </p:nvSpPr>
        <p:spPr>
          <a:xfrm>
            <a:off x="11101363" y="7948092"/>
            <a:ext cx="7014870" cy="412421"/>
          </a:xfrm>
          <a:prstGeom prst="rect">
            <a:avLst/>
          </a:prstGeom>
        </p:spPr>
        <p:txBody>
          <a:bodyPr lIns="0" tIns="0" rIns="0" bIns="0" rtlCol="0" anchor="t">
            <a:spAutoFit/>
          </a:bodyPr>
          <a:lstStyle/>
          <a:p>
            <a:pPr>
              <a:lnSpc>
                <a:spcPts val="3529"/>
              </a:lnSpc>
              <a:spcBef>
                <a:spcPct val="0"/>
              </a:spcBef>
            </a:pPr>
            <a:r>
              <a:rPr lang="en-US" sz="2521" b="1" dirty="0">
                <a:solidFill>
                  <a:srgbClr val="FFFFFF"/>
                </a:solidFill>
                <a:latin typeface="Times New Roman"/>
                <a:ea typeface="Times New Roman"/>
                <a:cs typeface="Times New Roman"/>
                <a:sym typeface="Times New Roman"/>
              </a:rPr>
              <a:t>Submitted for: </a:t>
            </a:r>
            <a:r>
              <a:rPr lang="en-US" sz="2521" dirty="0">
                <a:solidFill>
                  <a:srgbClr val="FFFFFF"/>
                </a:solidFill>
                <a:latin typeface="Times New Roman"/>
                <a:ea typeface="Times New Roman"/>
                <a:cs typeface="Times New Roman"/>
                <a:sym typeface="Times New Roman"/>
              </a:rPr>
              <a:t>Summer Projects ’25</a:t>
            </a:r>
          </a:p>
        </p:txBody>
      </p:sp>
      <p:sp>
        <p:nvSpPr>
          <p:cNvPr id="6" name="TextBox 6"/>
          <p:cNvSpPr txBox="1"/>
          <p:nvPr/>
        </p:nvSpPr>
        <p:spPr>
          <a:xfrm>
            <a:off x="11101362" y="8360513"/>
            <a:ext cx="7186637" cy="1758943"/>
          </a:xfrm>
          <a:prstGeom prst="rect">
            <a:avLst/>
          </a:prstGeom>
        </p:spPr>
        <p:txBody>
          <a:bodyPr wrap="square" lIns="0" tIns="0" rIns="0" bIns="0" rtlCol="0" anchor="t">
            <a:spAutoFit/>
          </a:bodyPr>
          <a:lstStyle/>
          <a:p>
            <a:pPr>
              <a:lnSpc>
                <a:spcPts val="3529"/>
              </a:lnSpc>
              <a:spcBef>
                <a:spcPct val="0"/>
              </a:spcBef>
            </a:pPr>
            <a:r>
              <a:rPr lang="en-US" sz="2521" b="1" dirty="0">
                <a:solidFill>
                  <a:srgbClr val="FFFFFF"/>
                </a:solidFill>
                <a:latin typeface="Times New Roman"/>
                <a:ea typeface="Times New Roman"/>
                <a:cs typeface="Times New Roman"/>
                <a:sym typeface="Times New Roman"/>
              </a:rPr>
              <a:t>Prepared by: </a:t>
            </a:r>
          </a:p>
          <a:p>
            <a:pPr>
              <a:lnSpc>
                <a:spcPts val="3529"/>
              </a:lnSpc>
              <a:spcBef>
                <a:spcPct val="0"/>
              </a:spcBef>
            </a:pPr>
            <a:r>
              <a:rPr lang="en-US" sz="2521" dirty="0">
                <a:solidFill>
                  <a:srgbClr val="FFFFFF"/>
                </a:solidFill>
                <a:latin typeface="Times New Roman"/>
                <a:ea typeface="Times New Roman"/>
                <a:cs typeface="Times New Roman"/>
                <a:sym typeface="Times New Roman"/>
              </a:rPr>
              <a:t>Suraj Kumar Yadav   </a:t>
            </a:r>
            <a:r>
              <a:rPr lang="en-US" sz="2521" i="1" dirty="0">
                <a:solidFill>
                  <a:srgbClr val="FFFFFF"/>
                </a:solidFill>
                <a:latin typeface="Times New Roman"/>
                <a:ea typeface="Times New Roman"/>
                <a:cs typeface="Times New Roman"/>
                <a:sym typeface="Times New Roman"/>
              </a:rPr>
              <a:t>yadavsurajkumar665@gmail.com </a:t>
            </a:r>
          </a:p>
          <a:p>
            <a:pPr>
              <a:lnSpc>
                <a:spcPts val="3529"/>
              </a:lnSpc>
              <a:spcBef>
                <a:spcPct val="0"/>
              </a:spcBef>
            </a:pPr>
            <a:r>
              <a:rPr lang="en-US" sz="2521" dirty="0">
                <a:solidFill>
                  <a:srgbClr val="FFFFFF"/>
                </a:solidFill>
                <a:latin typeface="Times New Roman"/>
                <a:ea typeface="Times New Roman"/>
                <a:cs typeface="Times New Roman"/>
                <a:sym typeface="Times New Roman"/>
              </a:rPr>
              <a:t>Omkar Mahanandia      </a:t>
            </a:r>
            <a:r>
              <a:rPr lang="en-US" sz="2521" i="1" dirty="0">
                <a:solidFill>
                  <a:srgbClr val="FFFFFF"/>
                </a:solidFill>
                <a:latin typeface="Times New Roman"/>
                <a:ea typeface="Times New Roman"/>
                <a:cs typeface="Times New Roman"/>
                <a:sym typeface="Times New Roman"/>
              </a:rPr>
              <a:t>omkarmahanandia@gmail.com</a:t>
            </a:r>
          </a:p>
          <a:p>
            <a:pPr>
              <a:lnSpc>
                <a:spcPts val="3529"/>
              </a:lnSpc>
              <a:spcBef>
                <a:spcPct val="0"/>
              </a:spcBef>
            </a:pPr>
            <a:r>
              <a:rPr lang="en-US" sz="2521" dirty="0">
                <a:solidFill>
                  <a:srgbClr val="FFFFFF"/>
                </a:solidFill>
                <a:latin typeface="Times New Roman"/>
                <a:ea typeface="Times New Roman"/>
                <a:cs typeface="Times New Roman"/>
                <a:sym typeface="Times New Roman"/>
              </a:rPr>
              <a:t>Bharti Gangwar           </a:t>
            </a:r>
            <a:r>
              <a:rPr lang="en-US" sz="2521" i="1" dirty="0">
                <a:solidFill>
                  <a:srgbClr val="FFFFFF"/>
                </a:solidFill>
                <a:latin typeface="Times New Roman"/>
                <a:ea typeface="Times New Roman"/>
                <a:cs typeface="Times New Roman"/>
                <a:sym typeface="Times New Roman"/>
              </a:rPr>
              <a:t>bhartigangwar9389@gmail.com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grpSp>
        <p:nvGrpSpPr>
          <p:cNvPr id="3" name="Group 3"/>
          <p:cNvGrpSpPr/>
          <p:nvPr/>
        </p:nvGrpSpPr>
        <p:grpSpPr>
          <a:xfrm>
            <a:off x="-482350" y="-222967"/>
            <a:ext cx="7159375" cy="10972800"/>
            <a:chOff x="0" y="0"/>
            <a:chExt cx="1885597" cy="2889956"/>
          </a:xfrm>
        </p:grpSpPr>
        <p:sp>
          <p:nvSpPr>
            <p:cNvPr id="4" name="Freeform 4">
              <a:extLst>
                <a:ext uri="{C183D7F6-B498-43B3-948B-1728B52AA6E4}">
                  <adec:decorative xmlns:adec="http://schemas.microsoft.com/office/drawing/2017/decorative" val="1"/>
                </a:ext>
              </a:extLst>
            </p:cNvPr>
            <p:cNvSpPr/>
            <p:nvPr/>
          </p:nvSpPr>
          <p:spPr>
            <a:xfrm>
              <a:off x="0" y="0"/>
              <a:ext cx="1885597" cy="2889956"/>
            </a:xfrm>
            <a:custGeom>
              <a:avLst/>
              <a:gdLst/>
              <a:ahLst/>
              <a:cxnLst/>
              <a:rect l="l" t="t" r="r" b="b"/>
              <a:pathLst>
                <a:path w="1885597" h="2889956">
                  <a:moveTo>
                    <a:pt x="0" y="0"/>
                  </a:moveTo>
                  <a:lnTo>
                    <a:pt x="1885597" y="0"/>
                  </a:lnTo>
                  <a:lnTo>
                    <a:pt x="1885597" y="2889956"/>
                  </a:lnTo>
                  <a:lnTo>
                    <a:pt x="0" y="2889956"/>
                  </a:lnTo>
                  <a:close/>
                </a:path>
              </a:pathLst>
            </a:custGeom>
            <a:solidFill>
              <a:srgbClr val="000000"/>
            </a:solidFill>
          </p:spPr>
          <p:txBody>
            <a:bodyPr/>
            <a:lstStyle/>
            <a:p>
              <a:endParaRPr lang="en-IN"/>
            </a:p>
          </p:txBody>
        </p:sp>
        <p:sp>
          <p:nvSpPr>
            <p:cNvPr id="5" name="TextBox 5"/>
            <p:cNvSpPr txBox="1"/>
            <p:nvPr/>
          </p:nvSpPr>
          <p:spPr>
            <a:xfrm>
              <a:off x="0" y="-95250"/>
              <a:ext cx="1885597" cy="2985206"/>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345602" y="1164898"/>
            <a:ext cx="15163800" cy="8197070"/>
            <a:chOff x="0" y="0"/>
            <a:chExt cx="20218400" cy="10929427"/>
          </a:xfrm>
        </p:grpSpPr>
        <p:pic>
          <p:nvPicPr>
            <p:cNvPr id="7" name="Picture 7"/>
            <p:cNvPicPr>
              <a:picLocks noChangeAspect="1"/>
            </p:cNvPicPr>
            <p:nvPr/>
          </p:nvPicPr>
          <p:blipFill>
            <a:blip r:embed="rId3"/>
            <a:srcRect t="6659" b="6659"/>
            <a:stretch>
              <a:fillRect/>
            </a:stretch>
          </p:blipFill>
          <p:spPr>
            <a:xfrm>
              <a:off x="0" y="0"/>
              <a:ext cx="20218400" cy="10929427"/>
            </a:xfrm>
            <a:prstGeom prst="rect">
              <a:avLst/>
            </a:prstGeom>
          </p:spPr>
        </p:pic>
      </p:grpSp>
      <p:graphicFrame>
        <p:nvGraphicFramePr>
          <p:cNvPr id="8" name="Object 8"/>
          <p:cNvGraphicFramePr/>
          <p:nvPr/>
        </p:nvGraphicFramePr>
        <p:xfrm>
          <a:off x="1535757" y="3389647"/>
          <a:ext cx="2514600" cy="3352800"/>
        </p:xfrm>
        <a:graphic>
          <a:graphicData uri="http://schemas.openxmlformats.org/presentationml/2006/ole">
            <mc:AlternateContent xmlns:mc="http://schemas.openxmlformats.org/markup-compatibility/2006">
              <mc:Choice xmlns:v="urn:schemas-microsoft-com:vml" Requires="v">
                <p:oleObj name="Worksheet" r:id="rId4" imgW="3175000" imgH="4013200" progId="Excel.Sheet.12">
                  <p:embed/>
                </p:oleObj>
              </mc:Choice>
              <mc:Fallback>
                <p:oleObj name="Worksheet" r:id="rId4" imgW="3175000" imgH="4013200" progId="Excel.Sheet.12">
                  <p:embed/>
                  <p:pic>
                    <p:nvPicPr>
                      <p:cNvPr id="0" name=""/>
                      <p:cNvPicPr/>
                      <p:nvPr/>
                    </p:nvPicPr>
                    <p:blipFill>
                      <a:blip r:embed="rId5"/>
                      <a:stretch>
                        <a:fillRect/>
                      </a:stretch>
                    </p:blipFill>
                    <p:spPr>
                      <a:xfrm>
                        <a:off x="1535757" y="3389647"/>
                        <a:ext cx="2514600" cy="335280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8938927" y="3247631"/>
            <a:ext cx="8674905" cy="5294855"/>
          </a:xfrm>
          <a:custGeom>
            <a:avLst/>
            <a:gdLst/>
            <a:ahLst/>
            <a:cxnLst/>
            <a:rect l="l" t="t" r="r" b="b"/>
            <a:pathLst>
              <a:path w="8674905" h="5294855">
                <a:moveTo>
                  <a:pt x="0" y="0"/>
                </a:moveTo>
                <a:lnTo>
                  <a:pt x="8674905" y="0"/>
                </a:lnTo>
                <a:lnTo>
                  <a:pt x="8674905" y="5294856"/>
                </a:lnTo>
                <a:lnTo>
                  <a:pt x="0" y="529485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43650" y="2323290"/>
            <a:ext cx="7794336" cy="4667250"/>
          </a:xfrm>
          <a:prstGeom prst="rect">
            <a:avLst/>
          </a:prstGeom>
        </p:spPr>
        <p:txBody>
          <a:bodyPr lIns="0" tIns="0" rIns="0" bIns="0" rtlCol="0" anchor="t">
            <a:spAutoFit/>
          </a:bodyPr>
          <a:lstStyle/>
          <a:p>
            <a:pPr algn="l">
              <a:lnSpc>
                <a:spcPts val="3359"/>
              </a:lnSpc>
            </a:pPr>
            <a:r>
              <a:rPr lang="en-US" sz="2799" spc="27">
                <a:solidFill>
                  <a:srgbClr val="FFFFFF">
                    <a:alpha val="81961"/>
                  </a:srgbClr>
                </a:solidFill>
                <a:latin typeface="Times New Roman"/>
                <a:ea typeface="Times New Roman"/>
                <a:cs typeface="Times New Roman"/>
                <a:sym typeface="Times New Roman"/>
              </a:rPr>
              <a:t>The study categorizes domestic violence data by age, marital status, caste, income, education, and gender to understand patterns across social groups. While women form the majority of reported cases, male and LGBTQ+ victims remain critically underreported, largely due to stigma, societal bias, and lack of institutional support. This highlights the importance of adopting inclusive and intersectional approaches in both policy and response mechanisms.</a:t>
            </a:r>
          </a:p>
          <a:p>
            <a:pPr marL="0" lvl="0" indent="0" algn="ctr">
              <a:lnSpc>
                <a:spcPts val="3359"/>
              </a:lnSpc>
              <a:spcBef>
                <a:spcPct val="0"/>
              </a:spcBef>
            </a:pPr>
            <a:endParaRPr lang="en-US" sz="2799" spc="27">
              <a:solidFill>
                <a:srgbClr val="FFFFFF">
                  <a:alpha val="81961"/>
                </a:srgbClr>
              </a:solidFill>
              <a:latin typeface="Times New Roman"/>
              <a:ea typeface="Times New Roman"/>
              <a:cs typeface="Times New Roman"/>
              <a:sym typeface="Times New Roman"/>
            </a:endParaRPr>
          </a:p>
        </p:txBody>
      </p:sp>
      <p:sp>
        <p:nvSpPr>
          <p:cNvPr id="5" name="TextBox 5"/>
          <p:cNvSpPr txBox="1"/>
          <p:nvPr/>
        </p:nvSpPr>
        <p:spPr>
          <a:xfrm>
            <a:off x="443650" y="867870"/>
            <a:ext cx="11962819" cy="1512570"/>
          </a:xfrm>
          <a:prstGeom prst="rect">
            <a:avLst/>
          </a:prstGeom>
        </p:spPr>
        <p:txBody>
          <a:bodyPr lIns="0" tIns="0" rIns="0" bIns="0" rtlCol="0" anchor="t">
            <a:spAutoFit/>
          </a:bodyPr>
          <a:lstStyle/>
          <a:p>
            <a:pPr marL="0" lvl="0" indent="0" algn="l">
              <a:lnSpc>
                <a:spcPts val="11040"/>
              </a:lnSpc>
              <a:spcBef>
                <a:spcPct val="0"/>
              </a:spcBef>
            </a:pPr>
            <a:r>
              <a:rPr lang="en-US" sz="12000" spc="-252">
                <a:solidFill>
                  <a:srgbClr val="FF4444"/>
                </a:solidFill>
                <a:latin typeface="AC Compacta"/>
                <a:ea typeface="AC Compacta"/>
                <a:cs typeface="AC Compacta"/>
                <a:sym typeface="AC Compacta"/>
              </a:rPr>
              <a:t>DEMOGRAPHIC BREAKDOWN</a:t>
            </a:r>
          </a:p>
        </p:txBody>
      </p:sp>
      <p:sp>
        <p:nvSpPr>
          <p:cNvPr id="6" name="TextBox 6"/>
          <p:cNvSpPr txBox="1"/>
          <p:nvPr/>
        </p:nvSpPr>
        <p:spPr>
          <a:xfrm>
            <a:off x="9293459" y="2817101"/>
            <a:ext cx="7965841" cy="430530"/>
          </a:xfrm>
          <a:prstGeom prst="rect">
            <a:avLst/>
          </a:prstGeom>
        </p:spPr>
        <p:txBody>
          <a:bodyPr lIns="0" tIns="0" rIns="0" bIns="0" rtlCol="0" anchor="t">
            <a:spAutoFit/>
          </a:bodyPr>
          <a:lstStyle/>
          <a:p>
            <a:pPr marL="0" lvl="0" indent="0" algn="ctr">
              <a:lnSpc>
                <a:spcPts val="2760"/>
              </a:lnSpc>
              <a:spcBef>
                <a:spcPct val="0"/>
              </a:spcBef>
            </a:pPr>
            <a:r>
              <a:rPr lang="en-US" sz="3000" b="1" spc="-63">
                <a:solidFill>
                  <a:srgbClr val="FF4444"/>
                </a:solidFill>
                <a:latin typeface="Times New Roman Bold"/>
                <a:ea typeface="Times New Roman Bold"/>
                <a:cs typeface="Times New Roman Bold"/>
                <a:sym typeface="Times New Roman Bold"/>
              </a:rPr>
              <a:t>EMPLOYEEMENT BY AGE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192" y="1855097"/>
            <a:ext cx="18075615" cy="7024712"/>
          </a:xfrm>
          <a:custGeom>
            <a:avLst/>
            <a:gdLst/>
            <a:ahLst/>
            <a:cxnLst/>
            <a:rect l="l" t="t" r="r" b="b"/>
            <a:pathLst>
              <a:path w="18075615" h="7024712">
                <a:moveTo>
                  <a:pt x="0" y="0"/>
                </a:moveTo>
                <a:lnTo>
                  <a:pt x="18075616" y="0"/>
                </a:lnTo>
                <a:lnTo>
                  <a:pt x="18075616" y="7024712"/>
                </a:lnTo>
                <a:lnTo>
                  <a:pt x="0" y="7024712"/>
                </a:lnTo>
                <a:lnTo>
                  <a:pt x="0" y="0"/>
                </a:lnTo>
                <a:close/>
              </a:path>
            </a:pathLst>
          </a:custGeom>
          <a:blipFill>
            <a:blip r:embed="rId2"/>
            <a:stretch>
              <a:fillRect l="-526" r="-526"/>
            </a:stretch>
          </a:blipFill>
        </p:spPr>
        <p:txBody>
          <a:bodyPr/>
          <a:lstStyle/>
          <a:p>
            <a:endParaRPr lang="en-IN"/>
          </a:p>
        </p:txBody>
      </p:sp>
      <p:sp>
        <p:nvSpPr>
          <p:cNvPr id="3" name="TextBox 3"/>
          <p:cNvSpPr txBox="1"/>
          <p:nvPr/>
        </p:nvSpPr>
        <p:spPr>
          <a:xfrm>
            <a:off x="276240" y="577506"/>
            <a:ext cx="16335360" cy="1105495"/>
          </a:xfrm>
          <a:prstGeom prst="rect">
            <a:avLst/>
          </a:prstGeom>
        </p:spPr>
        <p:txBody>
          <a:bodyPr wrap="square" lIns="0" tIns="0" rIns="0" bIns="0" rtlCol="0" anchor="t">
            <a:spAutoFit/>
          </a:bodyPr>
          <a:lstStyle/>
          <a:p>
            <a:pPr algn="ctr">
              <a:lnSpc>
                <a:spcPts val="9381"/>
              </a:lnSpc>
            </a:pPr>
            <a:r>
              <a:rPr lang="en-US" sz="6701" b="1" dirty="0">
                <a:solidFill>
                  <a:srgbClr val="FF4444"/>
                </a:solidFill>
                <a:latin typeface="Times New Roman Bold"/>
                <a:ea typeface="Times New Roman Bold"/>
                <a:cs typeface="Times New Roman Bold"/>
                <a:sym typeface="Times New Roman Bold"/>
              </a:rPr>
              <a:t>Spousal Violence by Caste and Religion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529287" y="2904828"/>
            <a:ext cx="8205810" cy="4477345"/>
          </a:xfrm>
          <a:custGeom>
            <a:avLst/>
            <a:gdLst/>
            <a:ahLst/>
            <a:cxnLst/>
            <a:rect l="l" t="t" r="r" b="b"/>
            <a:pathLst>
              <a:path w="8205810" h="4477345">
                <a:moveTo>
                  <a:pt x="0" y="0"/>
                </a:moveTo>
                <a:lnTo>
                  <a:pt x="8205809" y="0"/>
                </a:lnTo>
                <a:lnTo>
                  <a:pt x="8205809" y="4477344"/>
                </a:lnTo>
                <a:lnTo>
                  <a:pt x="0" y="4477344"/>
                </a:lnTo>
                <a:lnTo>
                  <a:pt x="0" y="0"/>
                </a:lnTo>
                <a:close/>
              </a:path>
            </a:pathLst>
          </a:custGeom>
          <a:blipFill>
            <a:blip r:embed="rId3"/>
            <a:stretch>
              <a:fillRect/>
            </a:stretch>
          </a:blipFill>
        </p:spPr>
        <p:txBody>
          <a:bodyPr/>
          <a:lstStyle/>
          <a:p>
            <a:endParaRPr lang="en-IN"/>
          </a:p>
        </p:txBody>
      </p:sp>
      <p:sp>
        <p:nvSpPr>
          <p:cNvPr id="4" name="Freeform 4"/>
          <p:cNvSpPr/>
          <p:nvPr/>
        </p:nvSpPr>
        <p:spPr>
          <a:xfrm>
            <a:off x="9573708" y="2904828"/>
            <a:ext cx="7685592" cy="4659981"/>
          </a:xfrm>
          <a:custGeom>
            <a:avLst/>
            <a:gdLst/>
            <a:ahLst/>
            <a:cxnLst/>
            <a:rect l="l" t="t" r="r" b="b"/>
            <a:pathLst>
              <a:path w="7685592" h="4659981">
                <a:moveTo>
                  <a:pt x="0" y="0"/>
                </a:moveTo>
                <a:lnTo>
                  <a:pt x="7685592" y="0"/>
                </a:lnTo>
                <a:lnTo>
                  <a:pt x="7685592" y="4659981"/>
                </a:lnTo>
                <a:lnTo>
                  <a:pt x="0" y="465998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220006" y="2110564"/>
            <a:ext cx="8824371" cy="702946"/>
          </a:xfrm>
          <a:prstGeom prst="rect">
            <a:avLst/>
          </a:prstGeom>
        </p:spPr>
        <p:txBody>
          <a:bodyPr lIns="0" tIns="0" rIns="0" bIns="0" rtlCol="0" anchor="t">
            <a:spAutoFit/>
          </a:bodyPr>
          <a:lstStyle/>
          <a:p>
            <a:pPr algn="ctr">
              <a:lnSpc>
                <a:spcPts val="5879"/>
              </a:lnSpc>
              <a:spcBef>
                <a:spcPct val="0"/>
              </a:spcBef>
            </a:pPr>
            <a:r>
              <a:rPr lang="en-US" sz="4199" spc="-88">
                <a:solidFill>
                  <a:srgbClr val="FF4444"/>
                </a:solidFill>
                <a:latin typeface="AC Compacta"/>
                <a:ea typeface="AC Compacta"/>
                <a:cs typeface="AC Compacta"/>
                <a:sym typeface="AC Compacta"/>
              </a:rPr>
              <a:t>SPOUSAL VIOLENCE BY HUSBAND ALCOHOL CONSUMPTION</a:t>
            </a:r>
          </a:p>
        </p:txBody>
      </p:sp>
      <p:sp>
        <p:nvSpPr>
          <p:cNvPr id="6" name="TextBox 6"/>
          <p:cNvSpPr txBox="1"/>
          <p:nvPr/>
        </p:nvSpPr>
        <p:spPr>
          <a:xfrm>
            <a:off x="8868446" y="2110564"/>
            <a:ext cx="8824371" cy="702946"/>
          </a:xfrm>
          <a:prstGeom prst="rect">
            <a:avLst/>
          </a:prstGeom>
        </p:spPr>
        <p:txBody>
          <a:bodyPr lIns="0" tIns="0" rIns="0" bIns="0" rtlCol="0" anchor="t">
            <a:spAutoFit/>
          </a:bodyPr>
          <a:lstStyle/>
          <a:p>
            <a:pPr algn="ctr">
              <a:lnSpc>
                <a:spcPts val="5879"/>
              </a:lnSpc>
              <a:spcBef>
                <a:spcPct val="0"/>
              </a:spcBef>
            </a:pPr>
            <a:r>
              <a:rPr lang="en-US" sz="4199" spc="-88">
                <a:solidFill>
                  <a:srgbClr val="FF4444"/>
                </a:solidFill>
                <a:latin typeface="AC Compacta"/>
                <a:ea typeface="AC Compacta"/>
                <a:cs typeface="AC Compacta"/>
                <a:sym typeface="AC Compacta"/>
              </a:rPr>
              <a:t>OWNERSHIP OF FINANCIAL ASSETS AND MOBILE PHONE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165416" y="226248"/>
            <a:ext cx="6122584" cy="10060751"/>
          </a:xfrm>
          <a:custGeom>
            <a:avLst/>
            <a:gdLst/>
            <a:ahLst/>
            <a:cxnLst/>
            <a:rect l="l" t="t" r="r" b="b"/>
            <a:pathLst>
              <a:path w="6450092" h="10466680">
                <a:moveTo>
                  <a:pt x="0" y="0"/>
                </a:moveTo>
                <a:lnTo>
                  <a:pt x="6450092" y="0"/>
                </a:lnTo>
                <a:lnTo>
                  <a:pt x="6450092" y="10466680"/>
                </a:lnTo>
                <a:lnTo>
                  <a:pt x="0" y="10466680"/>
                </a:lnTo>
                <a:lnTo>
                  <a:pt x="0" y="0"/>
                </a:lnTo>
                <a:close/>
              </a:path>
            </a:pathLst>
          </a:custGeom>
          <a:blipFill>
            <a:blip r:embed="rId3"/>
            <a:stretch>
              <a:fillRect l="-15" r="-15"/>
            </a:stretch>
          </a:blipFill>
        </p:spPr>
        <p:txBody>
          <a:bodyPr/>
          <a:lstStyle/>
          <a:p>
            <a:endParaRPr lang="en-IN"/>
          </a:p>
        </p:txBody>
      </p:sp>
      <p:sp>
        <p:nvSpPr>
          <p:cNvPr id="4" name="TextBox 4"/>
          <p:cNvSpPr txBox="1"/>
          <p:nvPr/>
        </p:nvSpPr>
        <p:spPr>
          <a:xfrm>
            <a:off x="502510" y="226249"/>
            <a:ext cx="10851290" cy="1717662"/>
          </a:xfrm>
          <a:prstGeom prst="rect">
            <a:avLst/>
          </a:prstGeom>
        </p:spPr>
        <p:txBody>
          <a:bodyPr wrap="square" lIns="0" tIns="0" rIns="0" bIns="0" rtlCol="0" anchor="t">
            <a:spAutoFit/>
          </a:bodyPr>
          <a:lstStyle/>
          <a:p>
            <a:pPr algn="ctr">
              <a:lnSpc>
                <a:spcPts val="14000"/>
              </a:lnSpc>
              <a:spcBef>
                <a:spcPct val="0"/>
              </a:spcBef>
            </a:pPr>
            <a:r>
              <a:rPr lang="en-US" sz="10000" spc="-210" dirty="0">
                <a:solidFill>
                  <a:srgbClr val="FF4444"/>
                </a:solidFill>
                <a:latin typeface="AC Compacta"/>
                <a:ea typeface="AC Compacta"/>
                <a:cs typeface="AC Compacta"/>
                <a:sym typeface="AC Compacta"/>
              </a:rPr>
              <a:t>PATTERNS AND RECURRENCE</a:t>
            </a:r>
          </a:p>
        </p:txBody>
      </p:sp>
      <p:sp>
        <p:nvSpPr>
          <p:cNvPr id="5" name="TextBox 5"/>
          <p:cNvSpPr txBox="1"/>
          <p:nvPr/>
        </p:nvSpPr>
        <p:spPr>
          <a:xfrm>
            <a:off x="502510" y="2123550"/>
            <a:ext cx="10329011" cy="5717833"/>
          </a:xfrm>
          <a:prstGeom prst="rect">
            <a:avLst/>
          </a:prstGeom>
        </p:spPr>
        <p:txBody>
          <a:bodyPr lIns="0" tIns="0" rIns="0" bIns="0" rtlCol="0" anchor="t">
            <a:spAutoFit/>
          </a:bodyPr>
          <a:lstStyle/>
          <a:p>
            <a:pPr algn="l">
              <a:lnSpc>
                <a:spcPts val="3456"/>
              </a:lnSpc>
            </a:pPr>
            <a:r>
              <a:rPr lang="en-US" sz="2274" spc="120">
                <a:solidFill>
                  <a:srgbClr val="FFFFFF"/>
                </a:solidFill>
                <a:latin typeface="Times New Roman"/>
                <a:ea typeface="Times New Roman"/>
                <a:cs typeface="Times New Roman"/>
                <a:sym typeface="Times New Roman"/>
              </a:rPr>
              <a:t>DOMESTIC VIOLENCE FREQUENTLY FOLLOWS A REPETITIVE CYCLE CONSISTING OF TENSION-BUILDING, THE ABUSIVE INCIDENT, FOLLOWED BY RECONCILIATION, AND A TEMPORARY PHASE OF CALM. THIS PATTERN, KNOWN AS THE CYCLE OF ABUSE, IS COMMON AMONG REPEAT VICTIMS—MANY OF WHOM REMAIN IN THESE HARMFUL SITUATIONS DUE TO FEAR, SOCIAL PRESSURE, OR ECONOMIC DEPENDENCE. THE RECURRENCE IS PARTICULARLY EVIDENT IN LONG-TERM MARRIAGES AND LOW-INCOME HOUSEHOLDS, WHERE ABUSE IS OFTEN NORMALIZED OR HIDDEN. UNDERSTANDING THIS CYCLE IS CRUCIAL FOR DESIGNING EARLY INTERVENTION STRATEGIES AND SUPPORT SYSTEMS.</a:t>
            </a:r>
          </a:p>
          <a:p>
            <a:pPr algn="l">
              <a:lnSpc>
                <a:spcPts val="3456"/>
              </a:lnSpc>
            </a:pPr>
            <a:endParaRPr lang="en-US" sz="2274" spc="120">
              <a:solidFill>
                <a:srgbClr val="FFFF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450092" cy="10466680"/>
          </a:xfrm>
          <a:custGeom>
            <a:avLst/>
            <a:gdLst/>
            <a:ahLst/>
            <a:cxnLst/>
            <a:rect l="l" t="t" r="r" b="b"/>
            <a:pathLst>
              <a:path w="6450092" h="10466680">
                <a:moveTo>
                  <a:pt x="0" y="0"/>
                </a:moveTo>
                <a:lnTo>
                  <a:pt x="6450091" y="0"/>
                </a:lnTo>
                <a:lnTo>
                  <a:pt x="6450091" y="10466680"/>
                </a:lnTo>
                <a:lnTo>
                  <a:pt x="0" y="10466680"/>
                </a:lnTo>
                <a:lnTo>
                  <a:pt x="0" y="0"/>
                </a:lnTo>
                <a:close/>
              </a:path>
            </a:pathLst>
          </a:custGeom>
          <a:blipFill>
            <a:blip r:embed="rId3"/>
            <a:stretch>
              <a:fillRect l="-12548" r="-12548"/>
            </a:stretch>
          </a:blipFill>
        </p:spPr>
        <p:txBody>
          <a:bodyPr/>
          <a:lstStyle/>
          <a:p>
            <a:endParaRPr lang="en-IN"/>
          </a:p>
        </p:txBody>
      </p:sp>
      <p:sp>
        <p:nvSpPr>
          <p:cNvPr id="4" name="TextBox 4"/>
          <p:cNvSpPr txBox="1"/>
          <p:nvPr/>
        </p:nvSpPr>
        <p:spPr>
          <a:xfrm>
            <a:off x="438788" y="2103550"/>
            <a:ext cx="10804233" cy="4837430"/>
          </a:xfrm>
          <a:prstGeom prst="rect">
            <a:avLst/>
          </a:prstGeom>
        </p:spPr>
        <p:txBody>
          <a:bodyPr lIns="0" tIns="0" rIns="0" bIns="0" rtlCol="0" anchor="t">
            <a:spAutoFit/>
          </a:bodyPr>
          <a:lstStyle/>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THE CYCLE OF ABUSE—COMPRISING TENSION-BUILDING, INCIDENT, RECONCILIATION, AND CALM—IS A WELL-RECOGNIZED MODEL ACROSS CULTURES .</a:t>
            </a:r>
          </a:p>
          <a:p>
            <a:pPr algn="l">
              <a:lnSpc>
                <a:spcPts val="3220"/>
              </a:lnSpc>
            </a:pPr>
            <a:endParaRPr lang="en-US" sz="2300" spc="-48">
              <a:solidFill>
                <a:srgbClr val="F4F4F4"/>
              </a:solidFill>
              <a:latin typeface="Times New Roman"/>
              <a:ea typeface="Times New Roman"/>
              <a:cs typeface="Times New Roman"/>
              <a:sym typeface="Times New Roman"/>
            </a:endParaRP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IN INDIA, LOCALIZED QUALITATIVE STUDIES AND REPORTS (E.G., FROM NGOS AND DOMESTIC VIOLENCE RESEARCH) CONFIRM THE PRESENCE OF ALL FOUR PHASES, OFTEN WITH ESCALATING INTENSITY AND SHORTER CALM INTERVALS OVER TIME .</a:t>
            </a:r>
          </a:p>
          <a:p>
            <a:pPr algn="l">
              <a:lnSpc>
                <a:spcPts val="3220"/>
              </a:lnSpc>
            </a:pPr>
            <a:endParaRPr lang="en-US" sz="2300" spc="-48">
              <a:solidFill>
                <a:srgbClr val="F4F4F4"/>
              </a:solidFill>
              <a:latin typeface="Times New Roman"/>
              <a:ea typeface="Times New Roman"/>
              <a:cs typeface="Times New Roman"/>
              <a:sym typeface="Times New Roman"/>
            </a:endParaRP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ONE BROADER INDIAN SURVEY SUGGESTS THAT OVER 60–70% OF VICTIMS ARE REPEAT SURVIVORS, UNDERSCORING PERSISTENT CYCLES OF ABUSE .</a:t>
            </a:r>
          </a:p>
        </p:txBody>
      </p:sp>
      <p:sp>
        <p:nvSpPr>
          <p:cNvPr id="5" name="TextBox 5"/>
          <p:cNvSpPr txBox="1"/>
          <p:nvPr/>
        </p:nvSpPr>
        <p:spPr>
          <a:xfrm>
            <a:off x="806427" y="-123825"/>
            <a:ext cx="10948512" cy="2066925"/>
          </a:xfrm>
          <a:prstGeom prst="rect">
            <a:avLst/>
          </a:prstGeom>
        </p:spPr>
        <p:txBody>
          <a:bodyPr lIns="0" tIns="0" rIns="0" bIns="0" rtlCol="0" anchor="t">
            <a:spAutoFit/>
          </a:bodyPr>
          <a:lstStyle/>
          <a:p>
            <a:pPr algn="ctr">
              <a:lnSpc>
                <a:spcPts val="16800"/>
              </a:lnSpc>
              <a:spcBef>
                <a:spcPct val="0"/>
              </a:spcBef>
            </a:pPr>
            <a:r>
              <a:rPr lang="en-US" sz="12000" spc="-252">
                <a:solidFill>
                  <a:srgbClr val="FF4444"/>
                </a:solidFill>
                <a:latin typeface="AC Compacta"/>
                <a:ea typeface="AC Compacta"/>
                <a:cs typeface="AC Compacta"/>
                <a:sym typeface="AC Compacta"/>
              </a:rPr>
              <a:t>COMMON CYCLES OF ABUSE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l="-14666" t="-1411" r="-9283" b="-1411"/>
            </a:stretch>
          </a:blipFill>
        </p:spPr>
        <p:txBody>
          <a:bodyPr/>
          <a:lstStyle/>
          <a:p>
            <a:endParaRPr lang="en-IN"/>
          </a:p>
        </p:txBody>
      </p:sp>
      <p:sp>
        <p:nvSpPr>
          <p:cNvPr id="4" name="TextBox 4"/>
          <p:cNvSpPr txBox="1"/>
          <p:nvPr/>
        </p:nvSpPr>
        <p:spPr>
          <a:xfrm>
            <a:off x="438788" y="1366825"/>
            <a:ext cx="11653497" cy="7237730"/>
          </a:xfrm>
          <a:prstGeom prst="rect">
            <a:avLst/>
          </a:prstGeom>
        </p:spPr>
        <p:txBody>
          <a:bodyPr lIns="0" tIns="0" rIns="0" bIns="0" rtlCol="0" anchor="t">
            <a:spAutoFit/>
          </a:bodyPr>
          <a:lstStyle/>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DOMESTIC VIOLENCE IS OFTEN NORMALIZED IN LONG-TERM MARRIAGES AND ECONOMICALLY VULNERABLE HOUSEHOLDS DUE TO CULTURAL CONDITIONING, LACK OF AWARENESS, AND FINANCIAL DEPENDENCE.</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In an urban slum study (Telangana), 70.5% of married women reported experiencing domestic violence.</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Among these, 67% faced repeated physical abuse, highlighting long-term normalization.</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A rural South India study found that 34% of women faced frequent abuse, with emotional and physical violence being most common.</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According to NFHS-5, women in the lowest wealth quintile experience abuse at nearly double the rate (39%) compared to those in the highest quintile (17%).</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Alcohol use by male partners is a significant contributing factor in many low-income households.</a:t>
            </a:r>
          </a:p>
          <a:p>
            <a:pPr marL="496574" lvl="1" indent="-248287" algn="l">
              <a:lnSpc>
                <a:spcPts val="3220"/>
              </a:lnSpc>
              <a:buFont typeface="Arial"/>
              <a:buChar char="•"/>
            </a:pPr>
            <a:r>
              <a:rPr lang="en-US" sz="2300" spc="-48">
                <a:solidFill>
                  <a:srgbClr val="F4F4F4"/>
                </a:solidFill>
                <a:latin typeface="Times New Roman"/>
                <a:ea typeface="Times New Roman"/>
                <a:cs typeface="Times New Roman"/>
                <a:sym typeface="Times New Roman"/>
              </a:rPr>
              <a:t>Fear of social stigma, limited legal awareness, and lack of shelter or income sources discourage women from seeking help or reporting abuse.</a:t>
            </a:r>
          </a:p>
        </p:txBody>
      </p:sp>
      <p:sp>
        <p:nvSpPr>
          <p:cNvPr id="5" name="TextBox 5"/>
          <p:cNvSpPr txBox="1"/>
          <p:nvPr/>
        </p:nvSpPr>
        <p:spPr>
          <a:xfrm>
            <a:off x="-600197" y="80455"/>
            <a:ext cx="13731467" cy="4122390"/>
          </a:xfrm>
          <a:prstGeom prst="rect">
            <a:avLst/>
          </a:prstGeom>
        </p:spPr>
        <p:txBody>
          <a:bodyPr lIns="0" tIns="0" rIns="0" bIns="0" rtlCol="0" anchor="t">
            <a:spAutoFit/>
          </a:bodyPr>
          <a:lstStyle/>
          <a:p>
            <a:pPr algn="ctr">
              <a:lnSpc>
                <a:spcPts val="7981"/>
              </a:lnSpc>
              <a:spcBef>
                <a:spcPct val="0"/>
              </a:spcBef>
            </a:pPr>
            <a:r>
              <a:rPr lang="en-US" sz="5701" spc="-119">
                <a:solidFill>
                  <a:srgbClr val="FF4444"/>
                </a:solidFill>
                <a:latin typeface="AC Compacta"/>
                <a:ea typeface="AC Compacta"/>
                <a:cs typeface="AC Compacta"/>
                <a:sym typeface="AC Compacta"/>
              </a:rPr>
              <a:t>NORMALIZATION IN MARRIAGES &amp; LOW-INCOME HOUSEHOLDS</a:t>
            </a:r>
          </a:p>
          <a:p>
            <a:pPr algn="ctr">
              <a:lnSpc>
                <a:spcPts val="16800"/>
              </a:lnSpc>
              <a:spcBef>
                <a:spcPct val="0"/>
              </a:spcBef>
            </a:pPr>
            <a:endParaRPr lang="en-US" sz="5701" spc="-119">
              <a:solidFill>
                <a:srgbClr val="FF4444"/>
              </a:solidFill>
              <a:latin typeface="AC Compacta"/>
              <a:ea typeface="AC Compacta"/>
              <a:cs typeface="AC Compacta"/>
              <a:sym typeface="AC Compacta"/>
            </a:endParaRPr>
          </a:p>
          <a:p>
            <a:pPr algn="ctr">
              <a:lnSpc>
                <a:spcPts val="7981"/>
              </a:lnSpc>
              <a:spcBef>
                <a:spcPct val="0"/>
              </a:spcBef>
            </a:pPr>
            <a:endParaRPr lang="en-US" sz="5701" spc="-119">
              <a:solidFill>
                <a:srgbClr val="FF4444"/>
              </a:solidFill>
              <a:latin typeface="AC Compacta"/>
              <a:ea typeface="AC Compacta"/>
              <a:cs typeface="AC Compacta"/>
              <a:sym typeface="AC Compac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l="-5310" r="-5310"/>
            </a:stretch>
          </a:blipFill>
        </p:spPr>
        <p:txBody>
          <a:bodyPr/>
          <a:lstStyle/>
          <a:p>
            <a:endParaRPr lang="en-IN"/>
          </a:p>
        </p:txBody>
      </p:sp>
      <p:sp>
        <p:nvSpPr>
          <p:cNvPr id="4" name="TextBox 4"/>
          <p:cNvSpPr txBox="1"/>
          <p:nvPr/>
        </p:nvSpPr>
        <p:spPr>
          <a:xfrm>
            <a:off x="-892722" y="22556"/>
            <a:ext cx="13731467" cy="1850362"/>
          </a:xfrm>
          <a:prstGeom prst="rect">
            <a:avLst/>
          </a:prstGeom>
        </p:spPr>
        <p:txBody>
          <a:bodyPr lIns="0" tIns="0" rIns="0" bIns="0" rtlCol="0" anchor="t">
            <a:spAutoFit/>
          </a:bodyPr>
          <a:lstStyle/>
          <a:p>
            <a:pPr algn="ctr">
              <a:lnSpc>
                <a:spcPts val="11621"/>
              </a:lnSpc>
              <a:spcBef>
                <a:spcPct val="0"/>
              </a:spcBef>
            </a:pPr>
            <a:r>
              <a:rPr lang="en-US" sz="8300" spc="-174">
                <a:solidFill>
                  <a:srgbClr val="FF4444"/>
                </a:solidFill>
                <a:latin typeface="AC Compacta"/>
                <a:ea typeface="AC Compacta"/>
                <a:cs typeface="AC Compacta"/>
                <a:sym typeface="AC Compacta"/>
              </a:rPr>
              <a:t>PATRIARCHY AND TOXIC MASCULINITY</a:t>
            </a:r>
          </a:p>
          <a:p>
            <a:pPr algn="ctr">
              <a:lnSpc>
                <a:spcPts val="2801"/>
              </a:lnSpc>
              <a:spcBef>
                <a:spcPct val="0"/>
              </a:spcBef>
            </a:pPr>
            <a:endParaRPr lang="en-US" sz="8300" spc="-174">
              <a:solidFill>
                <a:srgbClr val="FF4444"/>
              </a:solidFill>
              <a:latin typeface="AC Compacta"/>
              <a:ea typeface="AC Compacta"/>
              <a:cs typeface="AC Compacta"/>
              <a:sym typeface="AC Compacta"/>
            </a:endParaRPr>
          </a:p>
        </p:txBody>
      </p:sp>
      <p:sp>
        <p:nvSpPr>
          <p:cNvPr id="5" name="TextBox 5"/>
          <p:cNvSpPr txBox="1"/>
          <p:nvPr/>
        </p:nvSpPr>
        <p:spPr>
          <a:xfrm>
            <a:off x="416688" y="1582106"/>
            <a:ext cx="11200756" cy="4490440"/>
          </a:xfrm>
          <a:prstGeom prst="rect">
            <a:avLst/>
          </a:prstGeom>
        </p:spPr>
        <p:txBody>
          <a:bodyPr lIns="0" tIns="0" rIns="0" bIns="0" rtlCol="0" anchor="t">
            <a:spAutoFit/>
          </a:bodyPr>
          <a:lstStyle/>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DEEP-ROOTED GENDER INEQUALITY NORMALIZES MALE DOMINANCE.</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SOCIETAL EXPECTATIONS PRESSURE MEN TO CONTROL, NOT EXPRESS EMOTION.</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STAT: 70% OF INDIAN WOMEN BELIEVE DOMESTIC VIOLENCE CAN BE JUSTIFIED IN SOME CASES (NFHS-5, 2021).</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MASCULINITY OFTEN TIED TO AGGRESSION AND CONTROL.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l="-5244" r="-5244"/>
            </a:stretch>
          </a:blipFill>
        </p:spPr>
        <p:txBody>
          <a:bodyPr/>
          <a:lstStyle/>
          <a:p>
            <a:endParaRPr lang="en-IN"/>
          </a:p>
        </p:txBody>
      </p:sp>
      <p:sp>
        <p:nvSpPr>
          <p:cNvPr id="4" name="TextBox 4"/>
          <p:cNvSpPr txBox="1"/>
          <p:nvPr/>
        </p:nvSpPr>
        <p:spPr>
          <a:xfrm>
            <a:off x="-892722" y="32081"/>
            <a:ext cx="13731467"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 ALCOHOL AND SUBSTANCE ABUSE</a:t>
            </a:r>
          </a:p>
        </p:txBody>
      </p:sp>
      <p:sp>
        <p:nvSpPr>
          <p:cNvPr id="5" name="TextBox 5"/>
          <p:cNvSpPr txBox="1"/>
          <p:nvPr/>
        </p:nvSpPr>
        <p:spPr>
          <a:xfrm>
            <a:off x="416688" y="1582106"/>
            <a:ext cx="11200756" cy="3995140"/>
          </a:xfrm>
          <a:prstGeom prst="rect">
            <a:avLst/>
          </a:prstGeom>
        </p:spPr>
        <p:txBody>
          <a:bodyPr lIns="0" tIns="0" rIns="0" bIns="0" rtlCol="0" anchor="t">
            <a:spAutoFit/>
          </a:bodyPr>
          <a:lstStyle/>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IMPAIRS DECISION-MAKING AND INCREASES AGGRESSION.</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Used as a common trigger in violent incidents.</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Stat: 33% of domestic violence cases involved an intoxicated partner (National Crime Records Bureau - NCRB, 2022).</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Alcohol use often coexists with controlling behaviors.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l="-33017" r="-33017"/>
            </a:stretch>
          </a:blipFill>
        </p:spPr>
        <p:txBody>
          <a:bodyPr/>
          <a:lstStyle/>
          <a:p>
            <a:endParaRPr lang="en-IN"/>
          </a:p>
        </p:txBody>
      </p:sp>
      <p:sp>
        <p:nvSpPr>
          <p:cNvPr id="4" name="TextBox 4"/>
          <p:cNvSpPr txBox="1"/>
          <p:nvPr/>
        </p:nvSpPr>
        <p:spPr>
          <a:xfrm>
            <a:off x="-2794136" y="268288"/>
            <a:ext cx="13731467"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FINANCIAL INSTABILITY </a:t>
            </a:r>
          </a:p>
        </p:txBody>
      </p:sp>
      <p:sp>
        <p:nvSpPr>
          <p:cNvPr id="5" name="TextBox 5"/>
          <p:cNvSpPr txBox="1"/>
          <p:nvPr/>
        </p:nvSpPr>
        <p:spPr>
          <a:xfrm>
            <a:off x="416688" y="1582106"/>
            <a:ext cx="11200756" cy="3995140"/>
          </a:xfrm>
          <a:prstGeom prst="rect">
            <a:avLst/>
          </a:prstGeom>
        </p:spPr>
        <p:txBody>
          <a:bodyPr lIns="0" tIns="0" rIns="0" bIns="0" rtlCol="0" anchor="t">
            <a:spAutoFit/>
          </a:bodyPr>
          <a:lstStyle/>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JOB LOSS, DEBT, OR POVERTY INCREASES HOUSEHOLD STRESS.</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Women may tolerate abuse due to financial dependency.</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Stat: Households with income under ₹10,000/month reported 2x more DV incidents (UN Women India Report, 2023).</a:t>
            </a:r>
          </a:p>
          <a:p>
            <a:pPr marL="612297" lvl="1" indent="-306148" algn="l">
              <a:lnSpc>
                <a:spcPts val="3970"/>
              </a:lnSpc>
              <a:buFont typeface="Arial"/>
              <a:buChar char="•"/>
            </a:pPr>
            <a:r>
              <a:rPr lang="en-US" sz="2836" spc="-59">
                <a:solidFill>
                  <a:srgbClr val="FFFFFF"/>
                </a:solidFill>
                <a:latin typeface="Times New Roman"/>
                <a:ea typeface="Times New Roman"/>
                <a:cs typeface="Times New Roman"/>
                <a:sym typeface="Times New Roman"/>
              </a:rPr>
              <a:t>Economic vulnerability reduces escape options.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grpSp>
        <p:nvGrpSpPr>
          <p:cNvPr id="3" name="Group 3"/>
          <p:cNvGrpSpPr/>
          <p:nvPr/>
        </p:nvGrpSpPr>
        <p:grpSpPr>
          <a:xfrm>
            <a:off x="1028700" y="1648348"/>
            <a:ext cx="6636831" cy="4994184"/>
            <a:chOff x="0" y="0"/>
            <a:chExt cx="8849108" cy="6658911"/>
          </a:xfrm>
        </p:grpSpPr>
        <p:pic>
          <p:nvPicPr>
            <p:cNvPr id="4" name="Picture 4"/>
            <p:cNvPicPr>
              <a:picLocks noChangeAspect="1"/>
            </p:cNvPicPr>
            <p:nvPr/>
          </p:nvPicPr>
          <p:blipFill>
            <a:blip r:embed="rId3"/>
            <a:srcRect l="15167" t="108" r="16506" b="8377"/>
            <a:stretch>
              <a:fillRect/>
            </a:stretch>
          </p:blipFill>
          <p:spPr>
            <a:xfrm>
              <a:off x="0" y="0"/>
              <a:ext cx="8849108" cy="6658911"/>
            </a:xfrm>
            <a:prstGeom prst="rect">
              <a:avLst/>
            </a:prstGeom>
          </p:spPr>
        </p:pic>
      </p:grpSp>
      <p:sp>
        <p:nvSpPr>
          <p:cNvPr id="5" name="TextBox 5"/>
          <p:cNvSpPr txBox="1"/>
          <p:nvPr/>
        </p:nvSpPr>
        <p:spPr>
          <a:xfrm>
            <a:off x="8948575" y="3633819"/>
            <a:ext cx="7595994" cy="1733550"/>
          </a:xfrm>
          <a:prstGeom prst="rect">
            <a:avLst/>
          </a:prstGeom>
        </p:spPr>
        <p:txBody>
          <a:bodyPr lIns="0" tIns="0" rIns="0" bIns="0" rtlCol="0" anchor="t">
            <a:spAutoFit/>
          </a:bodyPr>
          <a:lstStyle/>
          <a:p>
            <a:pPr marL="0" lvl="0" indent="0" algn="l">
              <a:lnSpc>
                <a:spcPts val="3359"/>
              </a:lnSpc>
              <a:spcBef>
                <a:spcPct val="0"/>
              </a:spcBef>
            </a:pPr>
            <a:r>
              <a:rPr lang="en-US" sz="2799" b="1" spc="27">
                <a:solidFill>
                  <a:srgbClr val="FFFFFF">
                    <a:alpha val="81961"/>
                  </a:srgbClr>
                </a:solidFill>
                <a:latin typeface="Times New Roman Bold"/>
                <a:ea typeface="Times New Roman Bold"/>
                <a:cs typeface="Times New Roman Bold"/>
                <a:sym typeface="Times New Roman Bold"/>
              </a:rPr>
              <a:t>"The measure of any society is how it treats its women and girls. And when they are being demeaned, disrespected, and violated, it reflects a deep moral failing in that society."</a:t>
            </a:r>
          </a:p>
        </p:txBody>
      </p:sp>
      <p:sp>
        <p:nvSpPr>
          <p:cNvPr id="6" name="TextBox 6"/>
          <p:cNvSpPr txBox="1"/>
          <p:nvPr/>
        </p:nvSpPr>
        <p:spPr>
          <a:xfrm>
            <a:off x="13834122" y="5492365"/>
            <a:ext cx="3136827" cy="562037"/>
          </a:xfrm>
          <a:prstGeom prst="rect">
            <a:avLst/>
          </a:prstGeom>
        </p:spPr>
        <p:txBody>
          <a:bodyPr lIns="0" tIns="0" rIns="0" bIns="0" rtlCol="0" anchor="t">
            <a:spAutoFit/>
          </a:bodyPr>
          <a:lstStyle/>
          <a:p>
            <a:pPr algn="ctr">
              <a:lnSpc>
                <a:spcPts val="4166"/>
              </a:lnSpc>
              <a:spcBef>
                <a:spcPct val="0"/>
              </a:spcBef>
            </a:pPr>
            <a:r>
              <a:rPr lang="en-US" sz="2976">
                <a:solidFill>
                  <a:srgbClr val="FFFFFF"/>
                </a:solidFill>
                <a:latin typeface="Times New Roman"/>
                <a:ea typeface="Times New Roman"/>
                <a:cs typeface="Times New Roman"/>
                <a:sym typeface="Times New Roman"/>
              </a:rPr>
              <a:t>— Michelle Obama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l="-44532" r="-44532"/>
            </a:stretch>
          </a:blipFill>
        </p:spPr>
        <p:txBody>
          <a:bodyPr/>
          <a:lstStyle/>
          <a:p>
            <a:endParaRPr lang="en-IN"/>
          </a:p>
        </p:txBody>
      </p:sp>
      <p:sp>
        <p:nvSpPr>
          <p:cNvPr id="4" name="TextBox 4"/>
          <p:cNvSpPr txBox="1"/>
          <p:nvPr/>
        </p:nvSpPr>
        <p:spPr>
          <a:xfrm>
            <a:off x="-848668" y="165452"/>
            <a:ext cx="13731467" cy="1259836"/>
          </a:xfrm>
          <a:prstGeom prst="rect">
            <a:avLst/>
          </a:prstGeom>
        </p:spPr>
        <p:txBody>
          <a:bodyPr lIns="0" tIns="0" rIns="0" bIns="0" rtlCol="0" anchor="t">
            <a:spAutoFit/>
          </a:bodyPr>
          <a:lstStyle/>
          <a:p>
            <a:pPr algn="ctr">
              <a:lnSpc>
                <a:spcPts val="10360"/>
              </a:lnSpc>
              <a:spcBef>
                <a:spcPct val="0"/>
              </a:spcBef>
            </a:pPr>
            <a:r>
              <a:rPr lang="en-US" sz="7400" spc="-155">
                <a:solidFill>
                  <a:srgbClr val="FF4444"/>
                </a:solidFill>
                <a:latin typeface="AC Compacta"/>
                <a:ea typeface="AC Compacta"/>
                <a:cs typeface="AC Compacta"/>
                <a:sym typeface="AC Compacta"/>
              </a:rPr>
              <a:t>CULTURAL JUSTIFICATION &amp; NORMALIZATION</a:t>
            </a:r>
          </a:p>
        </p:txBody>
      </p:sp>
      <p:sp>
        <p:nvSpPr>
          <p:cNvPr id="5" name="TextBox 5"/>
          <p:cNvSpPr txBox="1"/>
          <p:nvPr/>
        </p:nvSpPr>
        <p:spPr>
          <a:xfrm>
            <a:off x="416688" y="1728369"/>
            <a:ext cx="11200756" cy="4490440"/>
          </a:xfrm>
          <a:prstGeom prst="rect">
            <a:avLst/>
          </a:prstGeom>
        </p:spPr>
        <p:txBody>
          <a:bodyPr lIns="0" tIns="0" rIns="0" bIns="0" rtlCol="0" anchor="t">
            <a:spAutoFit/>
          </a:bodyPr>
          <a:lstStyle/>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ABUSE TREATED AS A “PRIVATE FAMILY MATTER.”</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Shame and stigma discourage reporting.</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Religious/moral justifications silence survivors.</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Stat: 86% of women who experience domestic violence do not seek help (NFHS-5, 2021).</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Fear of social exclusion deters victims.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t="-3536" b="-3536"/>
            </a:stretch>
          </a:blipFill>
        </p:spPr>
        <p:txBody>
          <a:bodyPr/>
          <a:lstStyle/>
          <a:p>
            <a:endParaRPr lang="en-IN"/>
          </a:p>
        </p:txBody>
      </p:sp>
      <p:sp>
        <p:nvSpPr>
          <p:cNvPr id="4" name="TextBox 4"/>
          <p:cNvSpPr txBox="1"/>
          <p:nvPr/>
        </p:nvSpPr>
        <p:spPr>
          <a:xfrm>
            <a:off x="-848668" y="174630"/>
            <a:ext cx="13731467" cy="854070"/>
          </a:xfrm>
          <a:prstGeom prst="rect">
            <a:avLst/>
          </a:prstGeom>
        </p:spPr>
        <p:txBody>
          <a:bodyPr lIns="0" tIns="0" rIns="0" bIns="0" rtlCol="0" anchor="t">
            <a:spAutoFit/>
          </a:bodyPr>
          <a:lstStyle/>
          <a:p>
            <a:pPr algn="ctr">
              <a:lnSpc>
                <a:spcPts val="7000"/>
              </a:lnSpc>
              <a:spcBef>
                <a:spcPct val="0"/>
              </a:spcBef>
            </a:pPr>
            <a:r>
              <a:rPr lang="en-US" sz="5000" spc="-105">
                <a:solidFill>
                  <a:srgbClr val="FF4444"/>
                </a:solidFill>
                <a:latin typeface="AC Compacta"/>
                <a:ea typeface="AC Compacta"/>
                <a:cs typeface="AC Compacta"/>
                <a:sym typeface="AC Compacta"/>
              </a:rPr>
              <a:t>PROTECTION OF WOMEN FROM DOMESTIC VIOLENCE ACT (PWDVA), 2005</a:t>
            </a:r>
          </a:p>
        </p:txBody>
      </p:sp>
      <p:sp>
        <p:nvSpPr>
          <p:cNvPr id="5" name="TextBox 5"/>
          <p:cNvSpPr txBox="1"/>
          <p:nvPr/>
        </p:nvSpPr>
        <p:spPr>
          <a:xfrm>
            <a:off x="148539" y="1338336"/>
            <a:ext cx="11200756" cy="5976340"/>
          </a:xfrm>
          <a:prstGeom prst="rect">
            <a:avLst/>
          </a:prstGeom>
        </p:spPr>
        <p:txBody>
          <a:bodyPr lIns="0" tIns="0" rIns="0" bIns="0" rtlCol="0" anchor="t">
            <a:spAutoFit/>
          </a:bodyPr>
          <a:lstStyle/>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CIVIL LAW FOCUSED ON PROTECTION RATHER THAN PUNISHMENT.</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Grants:</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Right to reside in shared household.</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Protection orders against abuser.</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Maintenance and compensation for injuries.</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Custody orders for children.</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Covers physical, emotional, sexual, verbal, and economic abuse.</a:t>
            </a:r>
          </a:p>
          <a:p>
            <a:pPr marL="612297" lvl="1" indent="-306148" algn="l">
              <a:lnSpc>
                <a:spcPts val="3970"/>
              </a:lnSpc>
              <a:buFont typeface="Arial"/>
              <a:buChar char="•"/>
            </a:pPr>
            <a:r>
              <a:rPr lang="en-US" sz="2836" spc="283">
                <a:solidFill>
                  <a:srgbClr val="FFFFFF"/>
                </a:solidFill>
                <a:latin typeface="Times New Roman"/>
                <a:ea typeface="Times New Roman"/>
                <a:cs typeface="Times New Roman"/>
                <a:sym typeface="Times New Roman"/>
              </a:rPr>
              <a:t>Applicable to married women, live-in relationships, and family members.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t="-3536" b="-3536"/>
            </a:stretch>
          </a:blipFill>
        </p:spPr>
        <p:txBody>
          <a:bodyPr/>
          <a:lstStyle/>
          <a:p>
            <a:endParaRPr lang="en-IN"/>
          </a:p>
        </p:txBody>
      </p:sp>
      <p:sp>
        <p:nvSpPr>
          <p:cNvPr id="4" name="TextBox 4"/>
          <p:cNvSpPr txBox="1"/>
          <p:nvPr/>
        </p:nvSpPr>
        <p:spPr>
          <a:xfrm>
            <a:off x="-2382171" y="174630"/>
            <a:ext cx="13731467" cy="854070"/>
          </a:xfrm>
          <a:prstGeom prst="rect">
            <a:avLst/>
          </a:prstGeom>
        </p:spPr>
        <p:txBody>
          <a:bodyPr lIns="0" tIns="0" rIns="0" bIns="0" rtlCol="0" anchor="t">
            <a:spAutoFit/>
          </a:bodyPr>
          <a:lstStyle/>
          <a:p>
            <a:pPr algn="ctr">
              <a:lnSpc>
                <a:spcPts val="7000"/>
              </a:lnSpc>
              <a:spcBef>
                <a:spcPct val="0"/>
              </a:spcBef>
            </a:pPr>
            <a:r>
              <a:rPr lang="en-US" sz="5000" spc="-105">
                <a:solidFill>
                  <a:srgbClr val="FF4444"/>
                </a:solidFill>
                <a:latin typeface="AC Compacta"/>
                <a:ea typeface="AC Compacta"/>
                <a:cs typeface="AC Compacta"/>
                <a:sym typeface="AC Compacta"/>
              </a:rPr>
              <a:t> SECTION 498A OF THE INDIAN PENAL CODE (IPC)</a:t>
            </a:r>
          </a:p>
        </p:txBody>
      </p:sp>
      <p:sp>
        <p:nvSpPr>
          <p:cNvPr id="5" name="TextBox 5"/>
          <p:cNvSpPr txBox="1"/>
          <p:nvPr/>
        </p:nvSpPr>
        <p:spPr>
          <a:xfrm>
            <a:off x="148539" y="1338336"/>
            <a:ext cx="11200756" cy="3995140"/>
          </a:xfrm>
          <a:prstGeom prst="rect">
            <a:avLst/>
          </a:prstGeom>
        </p:spPr>
        <p:txBody>
          <a:bodyPr lIns="0" tIns="0" rIns="0" bIns="0" rtlCol="0" anchor="t">
            <a:spAutoFit/>
          </a:bodyPr>
          <a:lstStyle/>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CRIMINAL PROVISION ENACTED IN 1983.</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Addresses cruelty by husband or in-laws.</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Cruelty includes:</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Physical or mental harassment.</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Demands for dowry.</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Punishable with imprisonment up to 3 years and fine.</a:t>
            </a:r>
          </a:p>
          <a:p>
            <a:pPr marL="612297" lvl="1" indent="-306148" algn="l">
              <a:lnSpc>
                <a:spcPts val="3970"/>
              </a:lnSpc>
              <a:buFont typeface="Arial"/>
              <a:buChar char="•"/>
            </a:pPr>
            <a:r>
              <a:rPr lang="en-US" sz="2836" spc="2">
                <a:solidFill>
                  <a:srgbClr val="FFFFFF"/>
                </a:solidFill>
                <a:latin typeface="Times New Roman"/>
                <a:ea typeface="Times New Roman"/>
                <a:cs typeface="Times New Roman"/>
                <a:sym typeface="Times New Roman"/>
              </a:rPr>
              <a:t>Cognizable and non-bailable offense.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2092285" y="0"/>
            <a:ext cx="6195715" cy="10287000"/>
          </a:xfrm>
          <a:custGeom>
            <a:avLst/>
            <a:gdLst/>
            <a:ahLst/>
            <a:cxnLst/>
            <a:rect l="l" t="t" r="r" b="b"/>
            <a:pathLst>
              <a:path w="6195715" h="10287000">
                <a:moveTo>
                  <a:pt x="0" y="0"/>
                </a:moveTo>
                <a:lnTo>
                  <a:pt x="6195715" y="0"/>
                </a:lnTo>
                <a:lnTo>
                  <a:pt x="6195715" y="10287000"/>
                </a:lnTo>
                <a:lnTo>
                  <a:pt x="0" y="10287000"/>
                </a:lnTo>
                <a:lnTo>
                  <a:pt x="0" y="0"/>
                </a:lnTo>
                <a:close/>
              </a:path>
            </a:pathLst>
          </a:custGeom>
          <a:blipFill>
            <a:blip r:embed="rId3"/>
            <a:stretch>
              <a:fillRect t="-3536" b="-3536"/>
            </a:stretch>
          </a:blipFill>
        </p:spPr>
        <p:txBody>
          <a:bodyPr/>
          <a:lstStyle/>
          <a:p>
            <a:endParaRPr lang="en-IN"/>
          </a:p>
        </p:txBody>
      </p:sp>
      <p:sp>
        <p:nvSpPr>
          <p:cNvPr id="4" name="TextBox 4"/>
          <p:cNvSpPr txBox="1"/>
          <p:nvPr/>
        </p:nvSpPr>
        <p:spPr>
          <a:xfrm>
            <a:off x="0" y="308340"/>
            <a:ext cx="12092285" cy="8735415"/>
          </a:xfrm>
          <a:prstGeom prst="rect">
            <a:avLst/>
          </a:prstGeom>
        </p:spPr>
        <p:txBody>
          <a:bodyPr lIns="0" tIns="0" rIns="0" bIns="0" rtlCol="0" anchor="t">
            <a:spAutoFit/>
          </a:bodyPr>
          <a:lstStyle/>
          <a:p>
            <a:pPr algn="l">
              <a:lnSpc>
                <a:spcPts val="3830"/>
              </a:lnSpc>
            </a:pPr>
            <a:r>
              <a:rPr lang="en-US" sz="2736" b="1" spc="2">
                <a:solidFill>
                  <a:srgbClr val="FF4444"/>
                </a:solidFill>
                <a:latin typeface="Cooper BT Bold"/>
                <a:ea typeface="Cooper BT Bold"/>
                <a:cs typeface="Cooper BT Bold"/>
                <a:sym typeface="Cooper BT Bold"/>
              </a:rPr>
              <a:t>DOWRY PROHIBITION ACT, 1961</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Penalizes giving, taking, or demanding dowry.</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Punishment: up to 5 years imprisonment + ₹15,000 fine or value of dowry (whichever is higher).</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Sexual Harassment of Women at Workplace (Prevention, Prohibition and Redressal) Act, 2013</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Protects working women from sexual harassment at work.</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Employers must establish Internal Complaints Committees (ICCs) at workplaces.</a:t>
            </a:r>
          </a:p>
          <a:p>
            <a:pPr algn="l">
              <a:lnSpc>
                <a:spcPts val="3830"/>
              </a:lnSpc>
            </a:pPr>
            <a:r>
              <a:rPr lang="en-US" sz="2736" b="1" spc="2">
                <a:solidFill>
                  <a:srgbClr val="FF4444"/>
                </a:solidFill>
                <a:latin typeface="Times New Roman Bold"/>
                <a:ea typeface="Times New Roman Bold"/>
                <a:cs typeface="Times New Roman Bold"/>
                <a:sym typeface="Times New Roman Bold"/>
              </a:rPr>
              <a:t>Indian Evidence Act, 1872 – Section 113B</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Presumes dowry death if a woman dies unnaturally within 7 years of marriage + evidence of cruelty/dowry demands.</a:t>
            </a:r>
          </a:p>
          <a:p>
            <a:pPr algn="l">
              <a:lnSpc>
                <a:spcPts val="3830"/>
              </a:lnSpc>
            </a:pPr>
            <a:r>
              <a:rPr lang="en-US" sz="2736" b="1" spc="2">
                <a:solidFill>
                  <a:srgbClr val="FF4444"/>
                </a:solidFill>
                <a:latin typeface="Times New Roman Bold"/>
                <a:ea typeface="Times New Roman Bold"/>
                <a:cs typeface="Times New Roman Bold"/>
                <a:sym typeface="Times New Roman Bold"/>
              </a:rPr>
              <a:t>Section 304B IPC – Dowry Death</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Deals with death of a woman due to burns, injury, or other unnatural circumstances within 7 years of marriage, linked to dowry demands.</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Punishable with 7 years to life imprisonment.</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Section 125 CrPC – Maintenance</a:t>
            </a:r>
          </a:p>
          <a:p>
            <a:pPr marL="525939" lvl="1" indent="-262969" algn="l">
              <a:lnSpc>
                <a:spcPts val="3410"/>
              </a:lnSpc>
              <a:buFont typeface="Arial"/>
              <a:buChar char="•"/>
            </a:pPr>
            <a:r>
              <a:rPr lang="en-US" sz="2436" spc="2">
                <a:solidFill>
                  <a:srgbClr val="FFFFFF"/>
                </a:solidFill>
                <a:latin typeface="Times New Roman"/>
                <a:ea typeface="Times New Roman"/>
                <a:cs typeface="Times New Roman"/>
                <a:sym typeface="Times New Roman"/>
              </a:rPr>
              <a:t>Provides right for wife, children, and parents to claim maintenance from a man who neglects them.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294818" y="-152400"/>
            <a:ext cx="15545242" cy="10868787"/>
          </a:xfrm>
          <a:prstGeom prst="rect">
            <a:avLst/>
          </a:prstGeom>
        </p:spPr>
        <p:txBody>
          <a:bodyPr lIns="0" tIns="0" rIns="0" bIns="0" rtlCol="0" anchor="t">
            <a:spAutoFit/>
          </a:bodyPr>
          <a:lstStyle/>
          <a:p>
            <a:pPr algn="l">
              <a:lnSpc>
                <a:spcPts val="11200"/>
              </a:lnSpc>
              <a:spcBef>
                <a:spcPct val="0"/>
              </a:spcBef>
            </a:pPr>
            <a:r>
              <a:rPr lang="en-US" sz="8000" spc="-168">
                <a:solidFill>
                  <a:srgbClr val="FF4444"/>
                </a:solidFill>
                <a:latin typeface="AC Compacta"/>
                <a:ea typeface="AC Compacta"/>
                <a:cs typeface="AC Compacta"/>
                <a:sym typeface="AC Compacta"/>
              </a:rPr>
              <a:t>LEGAL GAPS AND IMPLEMENTATION CHALLENGES :-</a:t>
            </a:r>
          </a:p>
          <a:p>
            <a:pPr algn="l">
              <a:lnSpc>
                <a:spcPts val="3415"/>
              </a:lnSpc>
              <a:spcBef>
                <a:spcPct val="0"/>
              </a:spcBef>
            </a:pPr>
            <a:r>
              <a:rPr lang="en-US" sz="2439" spc="-51">
                <a:solidFill>
                  <a:srgbClr val="FF4444"/>
                </a:solidFill>
                <a:latin typeface="Times New Roman"/>
                <a:ea typeface="Times New Roman"/>
                <a:cs typeface="Times New Roman"/>
                <a:sym typeface="Times New Roman"/>
              </a:rPr>
              <a:t>LACK OF AWARENESS AND LOW LEGAL LITERACY</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MANY CITIZENS, ESPECIALLY IN RURAL AREAS, ARE UNAWARE OF THEIR LEGAL RIGHTS DUE TO LIMITED LEGAL EDUCATION.</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INADEQUATE OUTREACH AND EDUCATION ON NEW LAWS, SUCH AS THE BHARATIYA SAKSHYA ADHINIYAM (BSA), HINDER EFFECTIVE IMPLEMENTATION.</a:t>
            </a:r>
          </a:p>
          <a:p>
            <a:pPr algn="l">
              <a:lnSpc>
                <a:spcPts val="3415"/>
              </a:lnSpc>
              <a:spcBef>
                <a:spcPct val="0"/>
              </a:spcBef>
            </a:pPr>
            <a:r>
              <a:rPr lang="en-US" sz="2439" spc="-51">
                <a:solidFill>
                  <a:srgbClr val="FF4444"/>
                </a:solidFill>
                <a:latin typeface="Times New Roman"/>
                <a:ea typeface="Times New Roman"/>
                <a:cs typeface="Times New Roman"/>
                <a:sym typeface="Times New Roman"/>
              </a:rPr>
              <a:t>COURT BACKLOGS AND DELAYS IN PROTECTION ORDERS</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OVER 4 MILLION CASES PENDING IN HIGH COURTS AND 29 MILLION IN TRIAL COURTS, EXACERBATED BY OUTDATED PROCEDURAL LAWS.</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DELAYS IN ISSUING PROTECTION ORDERS IMPACT TIMELY JUSTICE, PARTICULARLY FOR VULNERABLE GROUPS.</a:t>
            </a:r>
          </a:p>
          <a:p>
            <a:pPr algn="l">
              <a:lnSpc>
                <a:spcPts val="3415"/>
              </a:lnSpc>
              <a:spcBef>
                <a:spcPct val="0"/>
              </a:spcBef>
            </a:pPr>
            <a:r>
              <a:rPr lang="en-US" sz="2439" spc="-51">
                <a:solidFill>
                  <a:srgbClr val="FF4444"/>
                </a:solidFill>
                <a:latin typeface="Times New Roman"/>
                <a:ea typeface="Times New Roman"/>
                <a:cs typeface="Times New Roman"/>
                <a:sym typeface="Times New Roman"/>
              </a:rPr>
              <a:t>SURVIVOR CHALLENGES</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STIGMA: SURVIVORS FACE SOCIAL STIGMA, DETERRING THEM FROM SEEKING JUSTICE.</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ECONOMIC COERCION: FINANCIAL DEPENDENCE OR PRESSURE LIMITS ACCESS TO LEGAL RECOURSE.</a:t>
            </a:r>
          </a:p>
          <a:p>
            <a:pPr marL="526795" lvl="1" indent="-263398" algn="l">
              <a:lnSpc>
                <a:spcPts val="3415"/>
              </a:lnSpc>
              <a:spcBef>
                <a:spcPct val="0"/>
              </a:spcBef>
              <a:buFont typeface="Arial"/>
              <a:buChar char="•"/>
            </a:pPr>
            <a:r>
              <a:rPr lang="en-US" sz="2439" spc="-51">
                <a:solidFill>
                  <a:srgbClr val="FFFFFF"/>
                </a:solidFill>
                <a:latin typeface="Times New Roman"/>
                <a:ea typeface="Times New Roman"/>
                <a:cs typeface="Times New Roman"/>
                <a:sym typeface="Times New Roman"/>
              </a:rPr>
              <a:t>PROCEDURAL ROADBLOCKS: COMPLEX LEGAL JARGON, LANGUAGE BARRIERS, AND INACCESSIBLE COURT INFRASTRUCTURE (E.G., NON-DISABLED-FRIENDLY COURTS) EXCLUDE MARGINALIZED GROUPS.</a:t>
            </a:r>
          </a:p>
          <a:p>
            <a:pPr algn="l">
              <a:lnSpc>
                <a:spcPts val="3415"/>
              </a:lnSpc>
              <a:spcBef>
                <a:spcPct val="0"/>
              </a:spcBef>
            </a:pPr>
            <a:endParaRPr lang="en-US" sz="2439" spc="-51">
              <a:solidFill>
                <a:srgbClr val="FFFFFF"/>
              </a:solidFill>
              <a:latin typeface="Times New Roman"/>
              <a:ea typeface="Times New Roman"/>
              <a:cs typeface="Times New Roman"/>
              <a:sym typeface="Times New Roman"/>
            </a:endParaRPr>
          </a:p>
          <a:p>
            <a:pPr algn="l">
              <a:lnSpc>
                <a:spcPts val="3415"/>
              </a:lnSpc>
              <a:spcBef>
                <a:spcPct val="0"/>
              </a:spcBef>
            </a:pPr>
            <a:endParaRPr lang="en-US" sz="2439" spc="-51">
              <a:solidFill>
                <a:srgbClr val="FFFFFF"/>
              </a:solidFill>
              <a:latin typeface="Times New Roman"/>
              <a:ea typeface="Times New Roman"/>
              <a:cs typeface="Times New Roman"/>
              <a:sym typeface="Times New Roman"/>
            </a:endParaRPr>
          </a:p>
          <a:p>
            <a:pPr algn="l">
              <a:lnSpc>
                <a:spcPts val="3415"/>
              </a:lnSpc>
              <a:spcBef>
                <a:spcPct val="0"/>
              </a:spcBef>
            </a:pPr>
            <a:endParaRPr lang="en-US" sz="2439" spc="-51">
              <a:solidFill>
                <a:srgbClr val="FFFFFF"/>
              </a:solidFill>
              <a:latin typeface="Times New Roman"/>
              <a:ea typeface="Times New Roman"/>
              <a:cs typeface="Times New Roman"/>
              <a:sym typeface="Times New Roman"/>
            </a:endParaRPr>
          </a:p>
          <a:p>
            <a:pPr algn="l">
              <a:lnSpc>
                <a:spcPts val="3415"/>
              </a:lnSpc>
              <a:spcBef>
                <a:spcPct val="0"/>
              </a:spcBef>
            </a:pPr>
            <a:endParaRPr lang="en-US" sz="2439" spc="-51">
              <a:solidFill>
                <a:srgbClr val="FFFFFF"/>
              </a:solidFill>
              <a:latin typeface="Times New Roman"/>
              <a:ea typeface="Times New Roman"/>
              <a:cs typeface="Times New Roman"/>
              <a:sym typeface="Times New Roman"/>
            </a:endParaRPr>
          </a:p>
          <a:p>
            <a:pPr algn="l">
              <a:lnSpc>
                <a:spcPts val="3415"/>
              </a:lnSpc>
              <a:spcBef>
                <a:spcPct val="0"/>
              </a:spcBef>
            </a:pPr>
            <a:endParaRPr lang="en-US" sz="2439" spc="-51">
              <a:solidFill>
                <a:srgbClr val="FFFFFF"/>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0" y="-28805"/>
            <a:ext cx="18288000" cy="10315805"/>
          </a:xfrm>
          <a:custGeom>
            <a:avLst/>
            <a:gdLst/>
            <a:ahLst/>
            <a:cxnLst/>
            <a:rect l="l" t="t" r="r" b="b"/>
            <a:pathLst>
              <a:path w="18288000" h="10315805">
                <a:moveTo>
                  <a:pt x="0" y="0"/>
                </a:moveTo>
                <a:lnTo>
                  <a:pt x="18288000" y="0"/>
                </a:lnTo>
                <a:lnTo>
                  <a:pt x="18288000" y="10315805"/>
                </a:lnTo>
                <a:lnTo>
                  <a:pt x="0" y="10315805"/>
                </a:lnTo>
                <a:lnTo>
                  <a:pt x="0" y="0"/>
                </a:lnTo>
                <a:close/>
              </a:path>
            </a:pathLst>
          </a:custGeom>
          <a:blipFill>
            <a:blip r:embed="rId3"/>
            <a:stretch>
              <a:fillRect t="-5400" b="-5400"/>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0" y="-500062"/>
            <a:ext cx="18288000" cy="10787062"/>
          </a:xfrm>
          <a:custGeom>
            <a:avLst/>
            <a:gdLst/>
            <a:ahLst/>
            <a:cxnLst/>
            <a:rect l="l" t="t" r="r" b="b"/>
            <a:pathLst>
              <a:path w="18288000" h="10787062">
                <a:moveTo>
                  <a:pt x="0" y="0"/>
                </a:moveTo>
                <a:lnTo>
                  <a:pt x="18288000" y="0"/>
                </a:lnTo>
                <a:lnTo>
                  <a:pt x="18288000" y="10787062"/>
                </a:lnTo>
                <a:lnTo>
                  <a:pt x="0" y="10787062"/>
                </a:lnTo>
                <a:lnTo>
                  <a:pt x="0" y="0"/>
                </a:lnTo>
                <a:close/>
              </a:path>
            </a:pathLst>
          </a:custGeom>
          <a:blipFill>
            <a:blip r:embed="rId3"/>
            <a:stretch>
              <a:fillRect t="-2980" b="-2980"/>
            </a:stretch>
          </a:blipFill>
        </p:spPr>
        <p:txBody>
          <a:bodyPr/>
          <a:lstStyle/>
          <a:p>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10443277" y="1564696"/>
            <a:ext cx="7559219" cy="5877351"/>
          </a:xfrm>
          <a:custGeom>
            <a:avLst/>
            <a:gdLst/>
            <a:ahLst/>
            <a:cxnLst/>
            <a:rect l="l" t="t" r="r" b="b"/>
            <a:pathLst>
              <a:path w="7559219" h="5877351">
                <a:moveTo>
                  <a:pt x="0" y="0"/>
                </a:moveTo>
                <a:lnTo>
                  <a:pt x="7559219" y="0"/>
                </a:lnTo>
                <a:lnTo>
                  <a:pt x="7559219" y="5877351"/>
                </a:lnTo>
                <a:lnTo>
                  <a:pt x="0" y="5877351"/>
                </a:lnTo>
                <a:lnTo>
                  <a:pt x="0" y="0"/>
                </a:lnTo>
                <a:close/>
              </a:path>
            </a:pathLst>
          </a:custGeom>
          <a:blipFill>
            <a:blip r:embed="rId3"/>
            <a:stretch>
              <a:fillRect l="-21480" r="-19780" b="-2197"/>
            </a:stretch>
          </a:blipFill>
        </p:spPr>
        <p:txBody>
          <a:bodyPr/>
          <a:lstStyle/>
          <a:p>
            <a:endParaRPr lang="en-IN"/>
          </a:p>
        </p:txBody>
      </p:sp>
      <p:sp>
        <p:nvSpPr>
          <p:cNvPr id="4" name="TextBox 4"/>
          <p:cNvSpPr txBox="1"/>
          <p:nvPr/>
        </p:nvSpPr>
        <p:spPr>
          <a:xfrm>
            <a:off x="231785" y="-152400"/>
            <a:ext cx="11953995"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KEY ACTORS AND GAPS IN SUPPORT SYSTEMS</a:t>
            </a:r>
          </a:p>
        </p:txBody>
      </p:sp>
      <p:sp>
        <p:nvSpPr>
          <p:cNvPr id="5" name="TextBox 5"/>
          <p:cNvSpPr txBox="1"/>
          <p:nvPr/>
        </p:nvSpPr>
        <p:spPr>
          <a:xfrm>
            <a:off x="0" y="1469446"/>
            <a:ext cx="10443277" cy="6218064"/>
          </a:xfrm>
          <a:prstGeom prst="rect">
            <a:avLst/>
          </a:prstGeom>
        </p:spPr>
        <p:txBody>
          <a:bodyPr lIns="0" tIns="0" rIns="0" bIns="0" rtlCol="0" anchor="t">
            <a:spAutoFit/>
          </a:bodyPr>
          <a:lstStyle/>
          <a:p>
            <a:pPr marL="543121" lvl="1" indent="-271560" algn="l">
              <a:lnSpc>
                <a:spcPts val="3521"/>
              </a:lnSpc>
              <a:buFont typeface="Arial"/>
              <a:buChar char="•"/>
            </a:pPr>
            <a:r>
              <a:rPr lang="en-US" sz="2515" spc="-52">
                <a:solidFill>
                  <a:srgbClr val="FFFFFF"/>
                </a:solidFill>
                <a:latin typeface="Times New Roman"/>
                <a:ea typeface="Times New Roman"/>
                <a:cs typeface="Times New Roman"/>
                <a:sym typeface="Times New Roman"/>
              </a:rPr>
              <a:t>POLICE: FIRST RESPONDERS FOR COMPLAINTS; MANAGE WOMEN’S HELPDESKS AND ENFORCE PROTECTION ORDERS.</a:t>
            </a:r>
          </a:p>
          <a:p>
            <a:pPr marL="543121" lvl="1" indent="-271560" algn="l">
              <a:lnSpc>
                <a:spcPts val="3521"/>
              </a:lnSpc>
              <a:buFont typeface="Arial"/>
              <a:buChar char="•"/>
            </a:pPr>
            <a:r>
              <a:rPr lang="en-US" sz="2515" spc="-52">
                <a:solidFill>
                  <a:srgbClr val="FFFFFF"/>
                </a:solidFill>
                <a:latin typeface="Times New Roman"/>
                <a:ea typeface="Times New Roman"/>
                <a:cs typeface="Times New Roman"/>
                <a:sym typeface="Times New Roman"/>
              </a:rPr>
              <a:t>JUDICIARY: ADJUDICATES CASES, ISSUES PROTECTION ORDERS, AND OVERSEES LEGAL AID UNDER THE LEGAL SERVICES AUTHORITIES ACT, 1987.</a:t>
            </a:r>
          </a:p>
          <a:p>
            <a:pPr marL="543121" lvl="1" indent="-271560" algn="l">
              <a:lnSpc>
                <a:spcPts val="3521"/>
              </a:lnSpc>
              <a:buFont typeface="Arial"/>
              <a:buChar char="•"/>
            </a:pPr>
            <a:r>
              <a:rPr lang="en-US" sz="2515" spc="-52">
                <a:solidFill>
                  <a:srgbClr val="FFFFFF"/>
                </a:solidFill>
                <a:latin typeface="Times New Roman"/>
                <a:ea typeface="Times New Roman"/>
                <a:cs typeface="Times New Roman"/>
                <a:sym typeface="Times New Roman"/>
              </a:rPr>
              <a:t>NGOS: PROVIDE SHELTERS, LEGAL AID, AND AWARENESS CAMPAIGNS; BRIDGE GAPS IN RURAL AREAS (E.G., SEWA, ACTIONAID).</a:t>
            </a:r>
          </a:p>
          <a:p>
            <a:pPr marL="543121" lvl="1" indent="-271560" algn="l">
              <a:lnSpc>
                <a:spcPts val="3521"/>
              </a:lnSpc>
              <a:buFont typeface="Arial"/>
              <a:buChar char="•"/>
            </a:pPr>
            <a:r>
              <a:rPr lang="en-US" sz="2515" spc="-52">
                <a:solidFill>
                  <a:srgbClr val="FFFFFF"/>
                </a:solidFill>
                <a:latin typeface="Times New Roman"/>
                <a:ea typeface="Times New Roman"/>
                <a:cs typeface="Times New Roman"/>
                <a:sym typeface="Times New Roman"/>
              </a:rPr>
              <a:t>COMMUNITY LEADERS: INFLUENCE LOCAL NORMS, MEDIATE DISPUTES, AND PROMOTE AWARENESS IN RURAL AND TRIBAL AREAS.</a:t>
            </a:r>
          </a:p>
          <a:p>
            <a:pPr marL="543121" lvl="1" indent="-271560" algn="l">
              <a:lnSpc>
                <a:spcPts val="3521"/>
              </a:lnSpc>
              <a:buFont typeface="Arial"/>
              <a:buChar char="•"/>
            </a:pPr>
            <a:r>
              <a:rPr lang="en-US" sz="2515" spc="-52">
                <a:solidFill>
                  <a:srgbClr val="FFFFFF"/>
                </a:solidFill>
                <a:latin typeface="Times New Roman"/>
                <a:ea typeface="Times New Roman"/>
                <a:cs typeface="Times New Roman"/>
                <a:sym typeface="Times New Roman"/>
              </a:rPr>
              <a:t>SOCIAL WORKERS: OFFER COUNSELING, CASE MANAGEMENT, AND SUPPORT AT ONE STOP CENTRES (OSCS) AND SHELTERS.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1352752" y="170748"/>
            <a:ext cx="15761161"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GAPS IN COMMUNICATION AND ACCOUNTABILITY</a:t>
            </a:r>
          </a:p>
        </p:txBody>
      </p:sp>
      <p:sp>
        <p:nvSpPr>
          <p:cNvPr id="4" name="TextBox 4"/>
          <p:cNvSpPr txBox="1"/>
          <p:nvPr/>
        </p:nvSpPr>
        <p:spPr>
          <a:xfrm>
            <a:off x="280760" y="1424873"/>
            <a:ext cx="18007240" cy="8421258"/>
          </a:xfrm>
          <a:prstGeom prst="rect">
            <a:avLst/>
          </a:prstGeom>
        </p:spPr>
        <p:txBody>
          <a:bodyPr lIns="0" tIns="0" rIns="0" bIns="0" rtlCol="0" anchor="t">
            <a:spAutoFit/>
          </a:bodyPr>
          <a:lstStyle/>
          <a:p>
            <a:pPr algn="l">
              <a:lnSpc>
                <a:spcPts val="4136"/>
              </a:lnSpc>
              <a:spcBef>
                <a:spcPct val="0"/>
              </a:spcBef>
            </a:pPr>
            <a:r>
              <a:rPr lang="en-US" sz="2954" spc="-62">
                <a:solidFill>
                  <a:srgbClr val="FF4444"/>
                </a:solidFill>
                <a:latin typeface="Times New Roman"/>
                <a:ea typeface="Times New Roman"/>
                <a:cs typeface="Times New Roman"/>
                <a:sym typeface="Times New Roman"/>
              </a:rPr>
              <a:t>COMMUNICATION GAPS:</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POOR COORDINATION BETWEEN POLICE AND JUDICIARY DELAYS CASE PROGRESSION </a:t>
            </a:r>
          </a:p>
          <a:p>
            <a:pPr algn="l">
              <a:lnSpc>
                <a:spcPts val="4136"/>
              </a:lnSpc>
            </a:pPr>
            <a:r>
              <a:rPr lang="en-US" sz="2954" spc="-62">
                <a:solidFill>
                  <a:srgbClr val="FFFFFF"/>
                </a:solidFill>
                <a:latin typeface="Times New Roman"/>
                <a:ea typeface="Times New Roman"/>
                <a:cs typeface="Times New Roman"/>
                <a:sym typeface="Times New Roman"/>
              </a:rPr>
              <a:t>        (E.G., SLOW FIR-TO-TRIAL TRANSITIONS).</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NGOS AND COMMUNITY LEADERS OFTEN EXCLUDED FROM POLICY PLANNING, LIMITING GRASSROOTS FEEDBACK.</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INCONSISTENT DATA SHARING BETWEEN OSCS, LEGAL AID CLINICS, AND POLICE HINDERS CASE TRACKING.</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ACCOUNTABILITY GAPS:</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POLICE: LIMITED GENDER SENSITIVITY TRAINING; DELAYS IN INVESTIGATIONS OFTEN GO UNMONITORED.</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JUDICIARY: OVER 29 MILLION PENDING CASES IN TRIAL COURTS SLOW DOWN JUSTICE DELIVERY.</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NGOS: LACK OF FUNDING AND STANDARDIZED REPORTING REDUCES MEASURABLE IMPACT.</a:t>
            </a:r>
          </a:p>
          <a:p>
            <a:pPr marL="637860" lvl="1" indent="-318930" algn="l">
              <a:lnSpc>
                <a:spcPts val="4136"/>
              </a:lnSpc>
              <a:buFont typeface="Arial"/>
              <a:buChar char="•"/>
            </a:pPr>
            <a:r>
              <a:rPr lang="en-US" sz="2954" spc="-62">
                <a:solidFill>
                  <a:srgbClr val="FFFFFF"/>
                </a:solidFill>
                <a:latin typeface="Times New Roman"/>
                <a:ea typeface="Times New Roman"/>
                <a:cs typeface="Times New Roman"/>
                <a:sym typeface="Times New Roman"/>
              </a:rPr>
              <a:t>COMMUNITY LEADERS/SOCIAL WORKERS: LIMITED RESOURCES AND AUTHORITY TO DRIVE SYSTEMIC CHANGE.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510473" y="17606"/>
            <a:ext cx="18798473"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AWARENESS AND COMMUNITY ENGAGEMENT FOR WOMEN’S SAFETY</a:t>
            </a:r>
          </a:p>
        </p:txBody>
      </p:sp>
      <p:sp>
        <p:nvSpPr>
          <p:cNvPr id="4" name="TextBox 4"/>
          <p:cNvSpPr txBox="1"/>
          <p:nvPr/>
        </p:nvSpPr>
        <p:spPr>
          <a:xfrm>
            <a:off x="280760" y="1573459"/>
            <a:ext cx="18007240" cy="8713541"/>
          </a:xfrm>
          <a:prstGeom prst="rect">
            <a:avLst/>
          </a:prstGeom>
        </p:spPr>
        <p:txBody>
          <a:bodyPr lIns="0" tIns="0" rIns="0" bIns="0" rtlCol="0" anchor="t">
            <a:spAutoFit/>
          </a:bodyPr>
          <a:lstStyle/>
          <a:p>
            <a:pPr algn="l">
              <a:lnSpc>
                <a:spcPts val="4136"/>
              </a:lnSpc>
            </a:pPr>
            <a:r>
              <a:rPr lang="en-US" sz="2954" spc="-62">
                <a:solidFill>
                  <a:srgbClr val="FF4444"/>
                </a:solidFill>
                <a:latin typeface="Times New Roman"/>
                <a:ea typeface="Times New Roman"/>
                <a:cs typeface="Times New Roman"/>
                <a:sym typeface="Times New Roman"/>
              </a:rPr>
              <a:t>MEN AND BOYS AS ALLIES</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ENGAGE MEN AND BOYS AS ADVOCATES TO CHALLENGE GENDER NORMS AND PREVENT VIOLENCE.</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PROGRAMS LIKE "MENENGAGE" OR WORKSHOPS IN COMMUNITIES TO PROMOTE ALLYSHIP.</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EXAMPLE: CAMPAIGNS ENCOURAGING MEN TO SUPPORT SURVIVORS AND ADVOCATE FOR EQUALITY.</a:t>
            </a:r>
          </a:p>
          <a:p>
            <a:pPr algn="l">
              <a:lnSpc>
                <a:spcPts val="3415"/>
              </a:lnSpc>
            </a:pPr>
            <a:r>
              <a:rPr lang="en-US" sz="2439" spc="-51">
                <a:solidFill>
                  <a:srgbClr val="FF4444"/>
                </a:solidFill>
                <a:latin typeface="Times New Roman"/>
                <a:ea typeface="Times New Roman"/>
                <a:cs typeface="Times New Roman"/>
                <a:sym typeface="Times New Roman"/>
              </a:rPr>
              <a:t>AWARENESS IN SCHOOLS, WORKPLACES, AND LOCAL GOVERNANCE</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SCHOOLS: INTEGRATE GENDER SENSITIVITY INTO CURRICULA; CONDUCT WORKSHOPS FOR STUDENTS AND TEACHERS.</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WORKPLACES: MANDATORY TRAINING ON HARASSMENT LAWS (E.G., POSH ACT, 2013); CREATE SAFE REPORTING MECHANISMS.</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LOCAL GOVERNANCE: TRAIN PANCHAYATI RAJ INSTITUTIONS (PRIS) TO ADDRESS GENDER-BASED VIOLENCE AND PROMOTE WOMEN’S RIGHTS.REGIONAL CUSTOMIZATIONS FOR LANGUAGE AND OUTREACH</a:t>
            </a:r>
          </a:p>
          <a:p>
            <a:pPr algn="l">
              <a:lnSpc>
                <a:spcPts val="3415"/>
              </a:lnSpc>
            </a:pPr>
            <a:r>
              <a:rPr lang="en-US" sz="2439" spc="-51">
                <a:solidFill>
                  <a:srgbClr val="FF4444"/>
                </a:solidFill>
                <a:latin typeface="Times New Roman"/>
                <a:ea typeface="Times New Roman"/>
                <a:cs typeface="Times New Roman"/>
                <a:sym typeface="Times New Roman"/>
              </a:rPr>
              <a:t>REGIONAL CUSTOMIZATIONS FOR LANGUAGE AND OUTREACH</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TAILOR CAMPAIGNS TO LOCAL LANGUAGES (E.G., HINDI, TAMIL, BENGALI) AND CULTURAL CONTEXTS.</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USE REGIONAL MEDIA (E.G., RADIO IN RURAL AREAS, SOCIAL MEDIA IN URBAN CENTERS) FOR BROADER REACH.</a:t>
            </a:r>
          </a:p>
          <a:p>
            <a:pPr marL="526795" lvl="1" indent="-263398" algn="l">
              <a:lnSpc>
                <a:spcPts val="3415"/>
              </a:lnSpc>
              <a:buFont typeface="Arial"/>
              <a:buChar char="•"/>
            </a:pPr>
            <a:r>
              <a:rPr lang="en-US" sz="2439" spc="-51">
                <a:solidFill>
                  <a:srgbClr val="FFFFFF"/>
                </a:solidFill>
                <a:latin typeface="Times New Roman"/>
                <a:ea typeface="Times New Roman"/>
                <a:cs typeface="Times New Roman"/>
                <a:sym typeface="Times New Roman"/>
              </a:rPr>
              <a:t>EXAMPLE: IN UTTAR PRADESH, USE BHOJPURI FOLK SONGS FOR RURAL OUTREACH; IN KARNATAKA, LEVERAGE KANNADA TV CHANNELS.</a:t>
            </a:r>
          </a:p>
          <a:p>
            <a:pPr algn="l">
              <a:lnSpc>
                <a:spcPts val="3415"/>
              </a:lnSpc>
            </a:pPr>
            <a:endParaRPr lang="en-US" sz="2439" spc="-51">
              <a:solidFill>
                <a:srgbClr val="FFFFFF"/>
              </a:solidFill>
              <a:latin typeface="Times New Roman"/>
              <a:ea typeface="Times New Roman"/>
              <a:cs typeface="Times New Roman"/>
              <a:sym typeface="Times New Roman"/>
            </a:endParaRPr>
          </a:p>
          <a:p>
            <a:pPr algn="l">
              <a:lnSpc>
                <a:spcPts val="3415"/>
              </a:lnSpc>
            </a:pPr>
            <a:endParaRPr lang="en-US" sz="2439" spc="-51">
              <a:solidFill>
                <a:srgbClr val="FFFFFF"/>
              </a:solidFill>
              <a:latin typeface="Times New Roman"/>
              <a:ea typeface="Times New Roman"/>
              <a:cs typeface="Times New Roman"/>
              <a:sym typeface="Times New Roman"/>
            </a:endParaRPr>
          </a:p>
          <a:p>
            <a:pPr algn="l">
              <a:lnSpc>
                <a:spcPts val="3415"/>
              </a:lnSpc>
            </a:pPr>
            <a:endParaRPr lang="en-US" sz="2439" spc="-51">
              <a:solidFill>
                <a:srgbClr val="FFFFFF"/>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610589" y="-473075"/>
            <a:ext cx="5772098" cy="11233149"/>
            <a:chOff x="0" y="0"/>
            <a:chExt cx="1520223" cy="2958525"/>
          </a:xfrm>
        </p:grpSpPr>
        <p:sp>
          <p:nvSpPr>
            <p:cNvPr id="3" name="Freeform 3">
              <a:extLst>
                <a:ext uri="{C183D7F6-B498-43B3-948B-1728B52AA6E4}">
                  <adec:decorative xmlns:adec="http://schemas.microsoft.com/office/drawing/2017/decorative" val="1"/>
                </a:ext>
              </a:extLst>
            </p:cNvPr>
            <p:cNvSpPr/>
            <p:nvPr/>
          </p:nvSpPr>
          <p:spPr>
            <a:xfrm>
              <a:off x="0" y="0"/>
              <a:ext cx="1520223" cy="2958525"/>
            </a:xfrm>
            <a:custGeom>
              <a:avLst/>
              <a:gdLst/>
              <a:ahLst/>
              <a:cxnLst/>
              <a:rect l="l" t="t" r="r" b="b"/>
              <a:pathLst>
                <a:path w="1520223" h="2958525">
                  <a:moveTo>
                    <a:pt x="0" y="0"/>
                  </a:moveTo>
                  <a:lnTo>
                    <a:pt x="1520223" y="0"/>
                  </a:lnTo>
                  <a:lnTo>
                    <a:pt x="1520223" y="2958525"/>
                  </a:lnTo>
                  <a:lnTo>
                    <a:pt x="0" y="2958525"/>
                  </a:lnTo>
                  <a:close/>
                </a:path>
              </a:pathLst>
            </a:custGeom>
            <a:solidFill>
              <a:srgbClr val="000000"/>
            </a:solidFill>
          </p:spPr>
          <p:txBody>
            <a:bodyPr/>
            <a:lstStyle/>
            <a:p>
              <a:endParaRPr lang="en-IN"/>
            </a:p>
          </p:txBody>
        </p:sp>
        <p:sp>
          <p:nvSpPr>
            <p:cNvPr id="4" name="TextBox 4"/>
            <p:cNvSpPr txBox="1"/>
            <p:nvPr/>
          </p:nvSpPr>
          <p:spPr>
            <a:xfrm>
              <a:off x="0" y="-95250"/>
              <a:ext cx="1520223" cy="3053775"/>
            </a:xfrm>
            <a:prstGeom prst="rect">
              <a:avLst/>
            </a:prstGeom>
          </p:spPr>
          <p:txBody>
            <a:bodyPr lIns="50800" tIns="50800" rIns="50800" bIns="50800" rtlCol="0" anchor="ctr"/>
            <a:lstStyle/>
            <a:p>
              <a:pPr algn="ctr">
                <a:lnSpc>
                  <a:spcPts val="3109"/>
                </a:lnSpc>
              </a:pPr>
              <a:endParaRPr/>
            </a:p>
          </p:txBody>
        </p:sp>
      </p:grpSp>
      <p:grpSp>
        <p:nvGrpSpPr>
          <p:cNvPr id="5" name="Group 5"/>
          <p:cNvGrpSpPr/>
          <p:nvPr/>
        </p:nvGrpSpPr>
        <p:grpSpPr>
          <a:xfrm>
            <a:off x="520207" y="783731"/>
            <a:ext cx="4121094" cy="8719538"/>
            <a:chOff x="0" y="0"/>
            <a:chExt cx="5494792" cy="11626051"/>
          </a:xfrm>
        </p:grpSpPr>
        <p:pic>
          <p:nvPicPr>
            <p:cNvPr id="6" name="Picture 6"/>
            <p:cNvPicPr>
              <a:picLocks noChangeAspect="1"/>
            </p:cNvPicPr>
            <p:nvPr/>
          </p:nvPicPr>
          <p:blipFill>
            <a:blip r:embed="rId2"/>
            <a:srcRect l="14488" r="14488"/>
            <a:stretch>
              <a:fillRect/>
            </a:stretch>
          </p:blipFill>
          <p:spPr>
            <a:xfrm>
              <a:off x="0" y="0"/>
              <a:ext cx="5494792" cy="11626051"/>
            </a:xfrm>
            <a:prstGeom prst="rect">
              <a:avLst/>
            </a:prstGeom>
          </p:spPr>
        </p:pic>
      </p:grpSp>
      <p:sp>
        <p:nvSpPr>
          <p:cNvPr id="7" name="TextBox 7"/>
          <p:cNvSpPr txBox="1"/>
          <p:nvPr/>
        </p:nvSpPr>
        <p:spPr>
          <a:xfrm>
            <a:off x="5887257" y="1504950"/>
            <a:ext cx="11372043" cy="7219950"/>
          </a:xfrm>
          <a:prstGeom prst="rect">
            <a:avLst/>
          </a:prstGeom>
        </p:spPr>
        <p:txBody>
          <a:bodyPr lIns="0" tIns="0" rIns="0" bIns="0" rtlCol="0" anchor="t">
            <a:spAutoFit/>
          </a:bodyPr>
          <a:lstStyle/>
          <a:p>
            <a:pPr algn="l">
              <a:lnSpc>
                <a:spcPts val="3599"/>
              </a:lnSpc>
            </a:pPr>
            <a:r>
              <a:rPr lang="en-US" sz="2999" b="1" spc="29">
                <a:solidFill>
                  <a:srgbClr val="000000">
                    <a:alpha val="81961"/>
                  </a:srgbClr>
                </a:solidFill>
                <a:latin typeface="Times New Roman Medium"/>
                <a:ea typeface="Times New Roman Medium"/>
                <a:cs typeface="Times New Roman Medium"/>
                <a:sym typeface="Times New Roman Medium"/>
              </a:rPr>
              <a:t>Domestic violence in India remains a widespread and significantly underreported violation of human rights. While over 30% of Indian women aged 15–49 have disclosed experiencing abuse, this statistic represents only the visible portion of a much deeper crisis. Domestic violence cuts across gender and age lines, impacting men, transgender individuals, children, and the elderly alike.</a:t>
            </a:r>
          </a:p>
          <a:p>
            <a:pPr algn="l">
              <a:lnSpc>
                <a:spcPts val="3599"/>
              </a:lnSpc>
            </a:pPr>
            <a:endParaRPr lang="en-US" sz="2999" b="1" spc="29">
              <a:solidFill>
                <a:srgbClr val="000000">
                  <a:alpha val="81961"/>
                </a:srgbClr>
              </a:solidFill>
              <a:latin typeface="Times New Roman Medium"/>
              <a:ea typeface="Times New Roman Medium"/>
              <a:cs typeface="Times New Roman Medium"/>
              <a:sym typeface="Times New Roman Medium"/>
            </a:endParaRPr>
          </a:p>
          <a:p>
            <a:pPr algn="l">
              <a:lnSpc>
                <a:spcPts val="3599"/>
              </a:lnSpc>
            </a:pPr>
            <a:r>
              <a:rPr lang="en-US" sz="2999" b="1" spc="29">
                <a:solidFill>
                  <a:srgbClr val="000000">
                    <a:alpha val="81961"/>
                  </a:srgbClr>
                </a:solidFill>
                <a:latin typeface="Times New Roman Medium"/>
                <a:ea typeface="Times New Roman Medium"/>
                <a:cs typeface="Times New Roman Medium"/>
                <a:sym typeface="Times New Roman Medium"/>
              </a:rPr>
              <a:t>This report presents a comprehensive roadmap, integrating national data analysis, stakeholder perspectives, international best practices, and advancements in technology. Key insights underscore the urgent need for legal reform, enhanced implementation mechanisms, survivor-focused technological solutions, and inclusive, community-driven awareness initiatives. The recommendations provided are scalable, adaptable, and sensitive to the diverse socio-cultural fabric of India.</a:t>
            </a:r>
          </a:p>
          <a:p>
            <a:pPr marL="0" lvl="0" indent="0" algn="l">
              <a:lnSpc>
                <a:spcPts val="3599"/>
              </a:lnSpc>
              <a:spcBef>
                <a:spcPct val="0"/>
              </a:spcBef>
            </a:pPr>
            <a:endParaRPr lang="en-US" sz="2999" b="1" spc="29">
              <a:solidFill>
                <a:srgbClr val="000000">
                  <a:alpha val="81961"/>
                </a:srgbClr>
              </a:solidFill>
              <a:latin typeface="Times New Roman Medium"/>
              <a:ea typeface="Times New Roman Medium"/>
              <a:cs typeface="Times New Roman Medium"/>
              <a:sym typeface="Times New Roman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8622520" y="416673"/>
            <a:ext cx="8841627" cy="8841627"/>
          </a:xfrm>
          <a:custGeom>
            <a:avLst/>
            <a:gdLst/>
            <a:ahLst/>
            <a:cxnLst/>
            <a:rect l="l" t="t" r="r" b="b"/>
            <a:pathLst>
              <a:path w="8841627" h="8841627">
                <a:moveTo>
                  <a:pt x="0" y="0"/>
                </a:moveTo>
                <a:lnTo>
                  <a:pt x="8841627" y="0"/>
                </a:lnTo>
                <a:lnTo>
                  <a:pt x="8841627" y="8841627"/>
                </a:lnTo>
                <a:lnTo>
                  <a:pt x="0" y="8841627"/>
                </a:lnTo>
                <a:lnTo>
                  <a:pt x="0" y="0"/>
                </a:lnTo>
                <a:close/>
              </a:path>
            </a:pathLst>
          </a:custGeom>
          <a:blipFill>
            <a:blip r:embed="rId3"/>
            <a:stretch>
              <a:fillRect/>
            </a:stretch>
          </a:blipFill>
        </p:spPr>
        <p:txBody>
          <a:bodyPr/>
          <a:lstStyle/>
          <a:p>
            <a:endParaRPr lang="en-IN"/>
          </a:p>
        </p:txBody>
      </p:sp>
      <p:sp>
        <p:nvSpPr>
          <p:cNvPr id="4" name="Freeform 4"/>
          <p:cNvSpPr/>
          <p:nvPr/>
        </p:nvSpPr>
        <p:spPr>
          <a:xfrm>
            <a:off x="1362626" y="416673"/>
            <a:ext cx="5890734" cy="8841627"/>
          </a:xfrm>
          <a:custGeom>
            <a:avLst/>
            <a:gdLst/>
            <a:ahLst/>
            <a:cxnLst/>
            <a:rect l="l" t="t" r="r" b="b"/>
            <a:pathLst>
              <a:path w="5890734" h="8841627">
                <a:moveTo>
                  <a:pt x="0" y="0"/>
                </a:moveTo>
                <a:lnTo>
                  <a:pt x="5890734" y="0"/>
                </a:lnTo>
                <a:lnTo>
                  <a:pt x="5890734" y="8841627"/>
                </a:lnTo>
                <a:lnTo>
                  <a:pt x="0" y="8841627"/>
                </a:lnTo>
                <a:lnTo>
                  <a:pt x="0" y="0"/>
                </a:lnTo>
                <a:close/>
              </a:path>
            </a:pathLst>
          </a:custGeom>
          <a:blipFill>
            <a:blip r:embed="rId4"/>
            <a:stretch>
              <a:fillRect/>
            </a:stretch>
          </a:blipFill>
        </p:spPr>
        <p:txBody>
          <a:bodyPr/>
          <a:lstStyle/>
          <a:p>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787723" y="5486480"/>
            <a:ext cx="3929052" cy="3882828"/>
          </a:xfrm>
          <a:custGeom>
            <a:avLst/>
            <a:gdLst/>
            <a:ahLst/>
            <a:cxnLst/>
            <a:rect l="l" t="t" r="r" b="b"/>
            <a:pathLst>
              <a:path w="3929052" h="3882828">
                <a:moveTo>
                  <a:pt x="0" y="0"/>
                </a:moveTo>
                <a:lnTo>
                  <a:pt x="3929051" y="0"/>
                </a:lnTo>
                <a:lnTo>
                  <a:pt x="3929051" y="3882827"/>
                </a:lnTo>
                <a:lnTo>
                  <a:pt x="0" y="3882827"/>
                </a:lnTo>
                <a:lnTo>
                  <a:pt x="0" y="0"/>
                </a:lnTo>
                <a:close/>
              </a:path>
            </a:pathLst>
          </a:custGeom>
          <a:blipFill>
            <a:blip r:embed="rId3"/>
            <a:stretch>
              <a:fillRect/>
            </a:stretch>
          </a:blipFill>
        </p:spPr>
        <p:txBody>
          <a:bodyPr/>
          <a:lstStyle/>
          <a:p>
            <a:endParaRPr lang="en-IN"/>
          </a:p>
        </p:txBody>
      </p:sp>
      <p:sp>
        <p:nvSpPr>
          <p:cNvPr id="4" name="Freeform 4"/>
          <p:cNvSpPr/>
          <p:nvPr/>
        </p:nvSpPr>
        <p:spPr>
          <a:xfrm>
            <a:off x="7202586" y="5486480"/>
            <a:ext cx="3882828" cy="3882828"/>
          </a:xfrm>
          <a:custGeom>
            <a:avLst/>
            <a:gdLst/>
            <a:ahLst/>
            <a:cxnLst/>
            <a:rect l="l" t="t" r="r" b="b"/>
            <a:pathLst>
              <a:path w="3882828" h="3882828">
                <a:moveTo>
                  <a:pt x="0" y="0"/>
                </a:moveTo>
                <a:lnTo>
                  <a:pt x="3882828" y="0"/>
                </a:lnTo>
                <a:lnTo>
                  <a:pt x="3882828" y="3882827"/>
                </a:lnTo>
                <a:lnTo>
                  <a:pt x="0" y="3882827"/>
                </a:lnTo>
                <a:lnTo>
                  <a:pt x="0" y="0"/>
                </a:lnTo>
                <a:close/>
              </a:path>
            </a:pathLst>
          </a:custGeom>
          <a:blipFill>
            <a:blip r:embed="rId4"/>
            <a:stretch>
              <a:fillRect/>
            </a:stretch>
          </a:blipFill>
        </p:spPr>
        <p:txBody>
          <a:bodyPr/>
          <a:lstStyle/>
          <a:p>
            <a:endParaRPr lang="en-IN"/>
          </a:p>
        </p:txBody>
      </p:sp>
      <p:sp>
        <p:nvSpPr>
          <p:cNvPr id="5" name="Freeform 5"/>
          <p:cNvSpPr/>
          <p:nvPr/>
        </p:nvSpPr>
        <p:spPr>
          <a:xfrm>
            <a:off x="13064589" y="5486480"/>
            <a:ext cx="3809929" cy="3882828"/>
          </a:xfrm>
          <a:custGeom>
            <a:avLst/>
            <a:gdLst/>
            <a:ahLst/>
            <a:cxnLst/>
            <a:rect l="l" t="t" r="r" b="b"/>
            <a:pathLst>
              <a:path w="3809929" h="3882828">
                <a:moveTo>
                  <a:pt x="0" y="0"/>
                </a:moveTo>
                <a:lnTo>
                  <a:pt x="3809928" y="0"/>
                </a:lnTo>
                <a:lnTo>
                  <a:pt x="3809928" y="3882827"/>
                </a:lnTo>
                <a:lnTo>
                  <a:pt x="0" y="3882827"/>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539173" y="17606"/>
            <a:ext cx="18798473"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TECHNOLOGY-DRIVEN INNOVATIONS FOR WOMEN’S SAFETY</a:t>
            </a:r>
          </a:p>
        </p:txBody>
      </p:sp>
      <p:sp>
        <p:nvSpPr>
          <p:cNvPr id="7" name="TextBox 7"/>
          <p:cNvSpPr txBox="1"/>
          <p:nvPr/>
        </p:nvSpPr>
        <p:spPr>
          <a:xfrm>
            <a:off x="261711" y="1281256"/>
            <a:ext cx="19453266" cy="4205224"/>
          </a:xfrm>
          <a:prstGeom prst="rect">
            <a:avLst/>
          </a:prstGeom>
        </p:spPr>
        <p:txBody>
          <a:bodyPr lIns="0" tIns="0" rIns="0" bIns="0" rtlCol="0" anchor="t">
            <a:spAutoFit/>
          </a:bodyPr>
          <a:lstStyle/>
          <a:p>
            <a:pPr algn="l">
              <a:lnSpc>
                <a:spcPts val="3690"/>
              </a:lnSpc>
            </a:pPr>
            <a:r>
              <a:rPr lang="en-US" sz="2635" spc="-55">
                <a:solidFill>
                  <a:srgbClr val="FF4444"/>
                </a:solidFill>
                <a:latin typeface="Times New Roman"/>
                <a:ea typeface="Times New Roman"/>
                <a:cs typeface="Times New Roman"/>
                <a:sym typeface="Times New Roman"/>
              </a:rPr>
              <a:t>TECH SOLUTIONS FOR EMPOWERMENT</a:t>
            </a:r>
          </a:p>
          <a:p>
            <a:pPr marL="569098" lvl="1" indent="-284549" algn="l">
              <a:lnSpc>
                <a:spcPts val="3690"/>
              </a:lnSpc>
              <a:buFont typeface="Arial"/>
              <a:buChar char="•"/>
            </a:pPr>
            <a:r>
              <a:rPr lang="en-US" sz="2635" spc="-55">
                <a:solidFill>
                  <a:srgbClr val="FFFFFF"/>
                </a:solidFill>
                <a:latin typeface="Times New Roman"/>
                <a:ea typeface="Times New Roman"/>
                <a:cs typeface="Times New Roman"/>
                <a:sym typeface="Times New Roman"/>
              </a:rPr>
              <a:t>SOS APPS: GPS-ENABLED ALERTS, VOICE COMMANDS, DISGUISE MODES (E.G., SAFETIPIN, 112 INDIA).</a:t>
            </a:r>
          </a:p>
          <a:p>
            <a:pPr marL="569098" lvl="1" indent="-284549" algn="l">
              <a:lnSpc>
                <a:spcPts val="3690"/>
              </a:lnSpc>
              <a:buFont typeface="Arial"/>
              <a:buChar char="•"/>
            </a:pPr>
            <a:r>
              <a:rPr lang="en-US" sz="2635" spc="-55">
                <a:solidFill>
                  <a:srgbClr val="FFFFFF"/>
                </a:solidFill>
                <a:latin typeface="Times New Roman"/>
                <a:ea typeface="Times New Roman"/>
                <a:cs typeface="Times New Roman"/>
                <a:sym typeface="Times New Roman"/>
              </a:rPr>
              <a:t>AI PREDICTIVE TOOLS: FLAG HIGH-RISK HOUSEHOLDS USING CRIME AND SOCIO-ECONOMIC DATA.</a:t>
            </a:r>
          </a:p>
          <a:p>
            <a:pPr marL="569098" lvl="1" indent="-284549" algn="l">
              <a:lnSpc>
                <a:spcPts val="3690"/>
              </a:lnSpc>
              <a:buFont typeface="Arial"/>
              <a:buChar char="•"/>
            </a:pPr>
            <a:r>
              <a:rPr lang="en-US" sz="2635" spc="-55">
                <a:solidFill>
                  <a:srgbClr val="FFFFFF"/>
                </a:solidFill>
                <a:latin typeface="Times New Roman"/>
                <a:ea typeface="Times New Roman"/>
                <a:cs typeface="Times New Roman"/>
                <a:sym typeface="Times New Roman"/>
              </a:rPr>
              <a:t>CHATBOTS: MULTILINGUAL LEGAL AID, MENTAL HEALTH SUPPORT, AND COUNSELING (E.G., VIA 181 HELPLINE).</a:t>
            </a:r>
          </a:p>
          <a:p>
            <a:pPr marL="569098" lvl="1" indent="-284549" algn="l">
              <a:lnSpc>
                <a:spcPts val="3690"/>
              </a:lnSpc>
              <a:buFont typeface="Arial"/>
              <a:buChar char="•"/>
            </a:pPr>
            <a:r>
              <a:rPr lang="en-US" sz="2635" spc="-55">
                <a:solidFill>
                  <a:srgbClr val="FFFFFF"/>
                </a:solidFill>
                <a:latin typeface="Times New Roman"/>
                <a:ea typeface="Times New Roman"/>
                <a:cs typeface="Times New Roman"/>
                <a:sym typeface="Times New Roman"/>
              </a:rPr>
              <a:t>BLOCKCHAIN: SECURE, TAMPER-PROOF RECORDS FOR FIRS AND LEGAL EVIDENCE.</a:t>
            </a:r>
          </a:p>
          <a:p>
            <a:pPr algn="l">
              <a:lnSpc>
                <a:spcPts val="3690"/>
              </a:lnSpc>
            </a:pPr>
            <a:endParaRPr lang="en-US" sz="2635" spc="-55">
              <a:solidFill>
                <a:srgbClr val="FFFFFF"/>
              </a:solidFill>
              <a:latin typeface="Times New Roman"/>
              <a:ea typeface="Times New Roman"/>
              <a:cs typeface="Times New Roman"/>
              <a:sym typeface="Times New Roman"/>
            </a:endParaRPr>
          </a:p>
          <a:p>
            <a:pPr algn="l">
              <a:lnSpc>
                <a:spcPts val="3690"/>
              </a:lnSpc>
            </a:pPr>
            <a:endParaRPr lang="en-US" sz="2635" spc="-55">
              <a:solidFill>
                <a:srgbClr val="FFFFFF"/>
              </a:solidFill>
              <a:latin typeface="Times New Roman"/>
              <a:ea typeface="Times New Roman"/>
              <a:cs typeface="Times New Roman"/>
              <a:sym typeface="Times New Roman"/>
            </a:endParaRPr>
          </a:p>
          <a:p>
            <a:pPr algn="l">
              <a:lnSpc>
                <a:spcPts val="3690"/>
              </a:lnSpc>
            </a:pPr>
            <a:endParaRPr lang="en-US" sz="2635" spc="-55">
              <a:solidFill>
                <a:srgbClr val="FFFFFF"/>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3912870" y="-152400"/>
            <a:ext cx="18798473" cy="1368424"/>
          </a:xfrm>
          <a:prstGeom prst="rect">
            <a:avLst/>
          </a:prstGeom>
        </p:spPr>
        <p:txBody>
          <a:bodyPr lIns="0" tIns="0" rIns="0" bIns="0" rtlCol="0" anchor="t">
            <a:spAutoFit/>
          </a:bodyPr>
          <a:lstStyle/>
          <a:p>
            <a:pPr algn="ctr">
              <a:lnSpc>
                <a:spcPts val="11200"/>
              </a:lnSpc>
              <a:spcBef>
                <a:spcPct val="0"/>
              </a:spcBef>
            </a:pPr>
            <a:r>
              <a:rPr lang="en-US" sz="8000" spc="-168">
                <a:solidFill>
                  <a:srgbClr val="FF4444"/>
                </a:solidFill>
                <a:latin typeface="AC Compacta"/>
                <a:ea typeface="AC Compacta"/>
                <a:cs typeface="AC Compacta"/>
                <a:sym typeface="AC Compacta"/>
              </a:rPr>
              <a:t>RECOMMENDATIONS – TECH AND INFRA</a:t>
            </a:r>
          </a:p>
        </p:txBody>
      </p:sp>
      <p:sp>
        <p:nvSpPr>
          <p:cNvPr id="4" name="TextBox 4"/>
          <p:cNvSpPr txBox="1"/>
          <p:nvPr/>
        </p:nvSpPr>
        <p:spPr>
          <a:xfrm>
            <a:off x="130855" y="1281256"/>
            <a:ext cx="18026289" cy="9372322"/>
          </a:xfrm>
          <a:prstGeom prst="rect">
            <a:avLst/>
          </a:prstGeom>
        </p:spPr>
        <p:txBody>
          <a:bodyPr lIns="0" tIns="0" rIns="0" bIns="0" rtlCol="0" anchor="t">
            <a:spAutoFit/>
          </a:bodyPr>
          <a:lstStyle/>
          <a:p>
            <a:pPr algn="l">
              <a:lnSpc>
                <a:spcPts val="3690"/>
              </a:lnSpc>
            </a:pPr>
            <a:r>
              <a:rPr lang="en-US" sz="2635" spc="-55">
                <a:solidFill>
                  <a:srgbClr val="FF4444"/>
                </a:solidFill>
                <a:latin typeface="Times New Roman"/>
                <a:ea typeface="Times New Roman"/>
                <a:cs typeface="Times New Roman"/>
                <a:sym typeface="Times New Roman"/>
              </a:rPr>
              <a:t>NATIONAL DV RISK DASHBOARD</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Real-time data aggregation from police, OSCs, and helplines (e.g., 181).</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Features: Heatmap of high-risk areas, case tracking, and predictive analytics.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Impact: Enables proactive interventions in high-risk zones.</a:t>
            </a:r>
          </a:p>
          <a:p>
            <a:pPr algn="l">
              <a:lnSpc>
                <a:spcPts val="3690"/>
              </a:lnSpc>
            </a:pPr>
            <a:r>
              <a:rPr lang="en-US" sz="2635" spc="-55">
                <a:solidFill>
                  <a:srgbClr val="FF4444"/>
                </a:solidFill>
                <a:latin typeface="Times New Roman"/>
                <a:ea typeface="Times New Roman"/>
                <a:cs typeface="Times New Roman"/>
                <a:sym typeface="Times New Roman"/>
              </a:rPr>
              <a:t>Tech Incubators for Safety Tools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Develop SOS apps, AI predictive tools, and chatbots for legal/mental health support.</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Example: Incubators like T-Hub (Hyderabad) fostering apps with GPS alerts and disguise modes.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Impact: Innovative, survivor-centric tools tailored to Indian contexts.</a:t>
            </a:r>
          </a:p>
          <a:p>
            <a:pPr algn="l">
              <a:lnSpc>
                <a:spcPts val="3690"/>
              </a:lnSpc>
            </a:pPr>
            <a:r>
              <a:rPr lang="en-US" sz="2635" spc="-55">
                <a:solidFill>
                  <a:srgbClr val="FF4444"/>
                </a:solidFill>
                <a:latin typeface="Times New Roman"/>
                <a:ea typeface="Times New Roman"/>
                <a:cs typeface="Times New Roman"/>
                <a:sym typeface="Times New Roman"/>
              </a:rPr>
              <a:t>CSR-Linked Infrastructure Development</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Corporate Social Responsibility (CSR) funds to build shelters and legal aid clinics.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Example: Companies like Tata and Reliance funding OSCs and rural helpdesks.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Impact: Expands access to safe spaces and legal support, especially in rural areas.</a:t>
            </a:r>
          </a:p>
          <a:p>
            <a:pPr algn="l">
              <a:lnSpc>
                <a:spcPts val="3690"/>
              </a:lnSpc>
            </a:pPr>
            <a:r>
              <a:rPr lang="en-US" sz="2635" spc="-55">
                <a:solidFill>
                  <a:srgbClr val="FF4444"/>
                </a:solidFill>
                <a:latin typeface="Times New Roman"/>
                <a:ea typeface="Times New Roman"/>
                <a:cs typeface="Times New Roman"/>
                <a:sym typeface="Times New Roman"/>
              </a:rPr>
              <a:t>Public-Private Partnerships (PPPs)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Collaborate with tech firms, NGOs, and government to scale infrastructure and tools.</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Example: Partnerships with Google or Meta for chatbot integration and data security.</a:t>
            </a:r>
          </a:p>
          <a:p>
            <a:pPr marL="1138197" lvl="2" indent="-379399" algn="l">
              <a:lnSpc>
                <a:spcPts val="3690"/>
              </a:lnSpc>
              <a:buFont typeface="Arial"/>
              <a:buChar char="⚬"/>
            </a:pPr>
            <a:r>
              <a:rPr lang="en-US" sz="2635" spc="-55">
                <a:solidFill>
                  <a:srgbClr val="FFFFFF"/>
                </a:solidFill>
                <a:latin typeface="Times New Roman"/>
                <a:ea typeface="Times New Roman"/>
                <a:cs typeface="Times New Roman"/>
                <a:sym typeface="Times New Roman"/>
              </a:rPr>
              <a:t>Impact: Enhances reach and efficiency of DV support systems.</a:t>
            </a:r>
          </a:p>
          <a:p>
            <a:pPr algn="l">
              <a:lnSpc>
                <a:spcPts val="3690"/>
              </a:lnSpc>
            </a:pPr>
            <a:endParaRPr lang="en-US" sz="2635" spc="-55">
              <a:solidFill>
                <a:srgbClr val="FFFFFF"/>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0" y="-142875"/>
            <a:ext cx="18157145" cy="1323542"/>
          </a:xfrm>
          <a:prstGeom prst="rect">
            <a:avLst/>
          </a:prstGeom>
        </p:spPr>
        <p:txBody>
          <a:bodyPr lIns="0" tIns="0" rIns="0" bIns="0" rtlCol="0" anchor="t">
            <a:spAutoFit/>
          </a:bodyPr>
          <a:lstStyle/>
          <a:p>
            <a:pPr algn="ctr">
              <a:lnSpc>
                <a:spcPts val="10874"/>
              </a:lnSpc>
              <a:spcBef>
                <a:spcPct val="0"/>
              </a:spcBef>
            </a:pPr>
            <a:r>
              <a:rPr lang="en-US" sz="7767" spc="-163">
                <a:solidFill>
                  <a:srgbClr val="FF4444"/>
                </a:solidFill>
                <a:latin typeface="AC Compacta"/>
                <a:ea typeface="AC Compacta"/>
                <a:cs typeface="AC Compacta"/>
                <a:sym typeface="AC Compacta"/>
              </a:rPr>
              <a:t>PROPOSED IMPLEMENTATION PLAN FOR PREVENT DOMESTIC VIOLENCE </a:t>
            </a:r>
          </a:p>
        </p:txBody>
      </p:sp>
      <p:sp>
        <p:nvSpPr>
          <p:cNvPr id="4" name="TextBox 4"/>
          <p:cNvSpPr txBox="1"/>
          <p:nvPr/>
        </p:nvSpPr>
        <p:spPr>
          <a:xfrm>
            <a:off x="424961" y="1255732"/>
            <a:ext cx="14859569" cy="5638065"/>
          </a:xfrm>
          <a:prstGeom prst="rect">
            <a:avLst/>
          </a:prstGeom>
        </p:spPr>
        <p:txBody>
          <a:bodyPr lIns="0" tIns="0" rIns="0" bIns="0" rtlCol="0" anchor="t">
            <a:spAutoFit/>
          </a:bodyPr>
          <a:lstStyle/>
          <a:p>
            <a:pPr algn="l">
              <a:lnSpc>
                <a:spcPts val="3715"/>
              </a:lnSpc>
              <a:spcBef>
                <a:spcPct val="0"/>
              </a:spcBef>
            </a:pPr>
            <a:r>
              <a:rPr lang="en-US" sz="2653" spc="-55">
                <a:solidFill>
                  <a:srgbClr val="FF4444"/>
                </a:solidFill>
                <a:latin typeface="Times New Roman"/>
                <a:ea typeface="Times New Roman"/>
                <a:cs typeface="Times New Roman"/>
                <a:sym typeface="Times New Roman"/>
              </a:rPr>
              <a:t>TRATEGIC IMPLEMENTATION PLAN</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TIMELINE: PHASE-WISE GANTT CHART (3 PHASES)</a:t>
            </a:r>
          </a:p>
          <a:p>
            <a:pPr algn="l">
              <a:lnSpc>
                <a:spcPts val="3715"/>
              </a:lnSpc>
              <a:spcBef>
                <a:spcPct val="0"/>
              </a:spcBef>
            </a:pPr>
            <a:r>
              <a:rPr lang="en-US" sz="2653" b="1" spc="-55">
                <a:solidFill>
                  <a:srgbClr val="FF4444"/>
                </a:solidFill>
                <a:latin typeface="Times New Roman Bold"/>
                <a:ea typeface="Times New Roman Bold"/>
                <a:cs typeface="Times New Roman Bold"/>
                <a:sym typeface="Times New Roman Bold"/>
              </a:rPr>
              <a:t>PHASE 1:</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Q1–Q2: PILOT NATIONAL DV RISK DASHBOARD; LAUNCH AWARENESS CAMPAIGNS.</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Q3–Q4: ESTABLISH TECH INCUBATORS; TRAIN POLICE AND NGOS.</a:t>
            </a:r>
          </a:p>
          <a:p>
            <a:pPr algn="l">
              <a:lnSpc>
                <a:spcPts val="3715"/>
              </a:lnSpc>
              <a:spcBef>
                <a:spcPct val="0"/>
              </a:spcBef>
            </a:pPr>
            <a:r>
              <a:rPr lang="en-US" sz="2653" spc="-55">
                <a:solidFill>
                  <a:srgbClr val="FF4444"/>
                </a:solidFill>
                <a:latin typeface="Times New Roman"/>
                <a:ea typeface="Times New Roman"/>
                <a:cs typeface="Times New Roman"/>
                <a:sym typeface="Times New Roman"/>
              </a:rPr>
              <a:t>PHASE 2:</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Q1–Q2: SCALE SHELTERS AND OSCS VIA CSR; DEPLOY SOS APPS.</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Q3–Q4: EXPAND CHATBOT SERVICES; INTEGRATE BLOCKCHAIN FOR SECURE RECORDS.</a:t>
            </a:r>
          </a:p>
          <a:p>
            <a:pPr algn="l">
              <a:lnSpc>
                <a:spcPts val="3715"/>
              </a:lnSpc>
              <a:spcBef>
                <a:spcPct val="0"/>
              </a:spcBef>
            </a:pPr>
            <a:r>
              <a:rPr lang="en-US" sz="2653" spc="-55">
                <a:solidFill>
                  <a:srgbClr val="FF4444"/>
                </a:solidFill>
                <a:latin typeface="Times New Roman"/>
                <a:ea typeface="Times New Roman"/>
                <a:cs typeface="Times New Roman"/>
                <a:sym typeface="Times New Roman"/>
              </a:rPr>
              <a:t>PHASE 3:</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Q1–Q2: NATIONWIDE DASHBOARD ROLLOUT; STRENGTHEN PUBLIC-PRIVATE PARTNERSHIPS.</a:t>
            </a:r>
          </a:p>
          <a:p>
            <a:pPr algn="l">
              <a:lnSpc>
                <a:spcPts val="3715"/>
              </a:lnSpc>
              <a:spcBef>
                <a:spcPct val="0"/>
              </a:spcBef>
            </a:pPr>
            <a:r>
              <a:rPr lang="en-US" sz="2653" spc="-55">
                <a:solidFill>
                  <a:srgbClr val="FFFFFF"/>
                </a:solidFill>
                <a:latin typeface="Times New Roman"/>
                <a:ea typeface="Times New Roman"/>
                <a:cs typeface="Times New Roman"/>
                <a:sym typeface="Times New Roman"/>
              </a:rPr>
              <a:t>Q3–Q4: EVALUATE KPIS; REFINE POLICIES BASED ON SURVIVOR FEEDBACK.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6096000" y="723900"/>
            <a:ext cx="19479550" cy="3732087"/>
          </a:xfrm>
          <a:prstGeom prst="rect">
            <a:avLst/>
          </a:prstGeom>
        </p:spPr>
        <p:txBody>
          <a:bodyPr lIns="0" tIns="0" rIns="0" bIns="0" rtlCol="0" anchor="t">
            <a:spAutoFit/>
          </a:bodyPr>
          <a:lstStyle/>
          <a:p>
            <a:pPr algn="ctr">
              <a:lnSpc>
                <a:spcPts val="9914"/>
              </a:lnSpc>
            </a:pPr>
            <a:r>
              <a:rPr lang="en-US" sz="7081" spc="-148" dirty="0">
                <a:solidFill>
                  <a:srgbClr val="FF4444"/>
                </a:solidFill>
                <a:latin typeface="AC Compacta"/>
                <a:ea typeface="AC Compacta"/>
                <a:cs typeface="AC Compacta"/>
                <a:sym typeface="AC Compacta"/>
              </a:rPr>
              <a:t>RESPONSIBILITY MATRIX</a:t>
            </a:r>
          </a:p>
          <a:p>
            <a:pPr marL="1529004" lvl="1" indent="-764502" algn="ctr">
              <a:lnSpc>
                <a:spcPts val="9914"/>
              </a:lnSpc>
              <a:buFont typeface="Arial"/>
              <a:buChar char="•"/>
            </a:pPr>
            <a:endParaRPr lang="en-US" sz="7081" spc="-148" dirty="0">
              <a:solidFill>
                <a:srgbClr val="FF4444"/>
              </a:solidFill>
              <a:latin typeface="AC Compacta"/>
              <a:ea typeface="AC Compacta"/>
              <a:cs typeface="AC Compacta"/>
              <a:sym typeface="AC Compacta"/>
            </a:endParaRPr>
          </a:p>
          <a:p>
            <a:pPr algn="ctr">
              <a:lnSpc>
                <a:spcPts val="9914"/>
              </a:lnSpc>
              <a:spcBef>
                <a:spcPct val="0"/>
              </a:spcBef>
            </a:pPr>
            <a:endParaRPr lang="en-US" sz="7081" spc="-148" dirty="0">
              <a:solidFill>
                <a:srgbClr val="FF4444"/>
              </a:solidFill>
              <a:latin typeface="AC Compacta"/>
              <a:ea typeface="AC Compacta"/>
              <a:cs typeface="AC Compacta"/>
              <a:sym typeface="AC Compacta"/>
            </a:endParaRPr>
          </a:p>
        </p:txBody>
      </p:sp>
      <p:sp>
        <p:nvSpPr>
          <p:cNvPr id="4" name="TextBox 4"/>
          <p:cNvSpPr txBox="1"/>
          <p:nvPr/>
        </p:nvSpPr>
        <p:spPr>
          <a:xfrm>
            <a:off x="304800" y="2079867"/>
            <a:ext cx="14859569" cy="3304440"/>
          </a:xfrm>
          <a:prstGeom prst="rect">
            <a:avLst/>
          </a:prstGeom>
        </p:spPr>
        <p:txBody>
          <a:bodyPr lIns="0" tIns="0" rIns="0" bIns="0" rtlCol="0" anchor="t">
            <a:spAutoFit/>
          </a:bodyPr>
          <a:lstStyle/>
          <a:p>
            <a:pPr marL="572981" lvl="1" indent="-286491" algn="l">
              <a:lnSpc>
                <a:spcPts val="3715"/>
              </a:lnSpc>
              <a:buFont typeface="Arial"/>
              <a:buChar char="•"/>
            </a:pPr>
            <a:r>
              <a:rPr lang="en-US" sz="2653" spc="-55" dirty="0">
                <a:solidFill>
                  <a:srgbClr val="FFFFFF"/>
                </a:solidFill>
                <a:latin typeface="Times New Roman"/>
                <a:ea typeface="Times New Roman"/>
                <a:cs typeface="Times New Roman"/>
                <a:sym typeface="Times New Roman"/>
              </a:rPr>
              <a:t>MOWCD: OVERSEE OSCS, AWARENESS CAMPAIGNS, AND SURVIVOR SUPPORT.</a:t>
            </a:r>
          </a:p>
          <a:p>
            <a:pPr marL="572981" lvl="1" indent="-286491" algn="l">
              <a:lnSpc>
                <a:spcPts val="3715"/>
              </a:lnSpc>
              <a:buFont typeface="Arial"/>
              <a:buChar char="•"/>
            </a:pPr>
            <a:r>
              <a:rPr lang="en-US" sz="2653" spc="-55" dirty="0">
                <a:solidFill>
                  <a:srgbClr val="FFFFFF"/>
                </a:solidFill>
                <a:latin typeface="Times New Roman"/>
                <a:ea typeface="Times New Roman"/>
                <a:cs typeface="Times New Roman"/>
                <a:sym typeface="Times New Roman"/>
              </a:rPr>
              <a:t>Home Affairs: Police training, dashboard integration, and FIR tracking.</a:t>
            </a:r>
          </a:p>
          <a:p>
            <a:pPr marL="572981" lvl="1" indent="-286491" algn="l">
              <a:lnSpc>
                <a:spcPts val="3715"/>
              </a:lnSpc>
              <a:buFont typeface="Arial"/>
              <a:buChar char="•"/>
            </a:pPr>
            <a:r>
              <a:rPr lang="en-US" sz="2653" spc="-55" dirty="0">
                <a:solidFill>
                  <a:srgbClr val="FFFFFF"/>
                </a:solidFill>
                <a:latin typeface="Times New Roman"/>
                <a:ea typeface="Times New Roman"/>
                <a:cs typeface="Times New Roman"/>
                <a:sym typeface="Times New Roman"/>
              </a:rPr>
              <a:t>Local NGOs: Community outreach, legal aid, and rural shelters.</a:t>
            </a:r>
          </a:p>
          <a:p>
            <a:pPr marL="572981" lvl="1" indent="-286491" algn="l">
              <a:lnSpc>
                <a:spcPts val="3715"/>
              </a:lnSpc>
              <a:spcBef>
                <a:spcPct val="0"/>
              </a:spcBef>
              <a:buFont typeface="Arial"/>
              <a:buChar char="•"/>
            </a:pPr>
            <a:r>
              <a:rPr lang="en-US" sz="2653" spc="-55" dirty="0">
                <a:solidFill>
                  <a:srgbClr val="FFFFFF"/>
                </a:solidFill>
                <a:latin typeface="Times New Roman"/>
                <a:ea typeface="Times New Roman"/>
                <a:cs typeface="Times New Roman"/>
                <a:sym typeface="Times New Roman"/>
              </a:rPr>
              <a:t>POLICE DEPARTMENTS: WOMEN’S HELPDESKS, RAPID RESPONSE, AND DATA REPORTING.</a:t>
            </a:r>
          </a:p>
          <a:p>
            <a:pPr algn="l">
              <a:lnSpc>
                <a:spcPts val="3715"/>
              </a:lnSpc>
              <a:spcBef>
                <a:spcPct val="0"/>
              </a:spcBef>
            </a:pPr>
            <a:endParaRPr lang="en-US" sz="2653" spc="-55" dirty="0">
              <a:solidFill>
                <a:srgbClr val="FFFFFF"/>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126" r="2126"/>
          <a:stretch>
            <a:fillRect/>
          </a:stretch>
        </p:blipFill>
        <p:spPr>
          <a:xfrm>
            <a:off x="0" y="-37753"/>
            <a:ext cx="18288000" cy="10743853"/>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4686992" y="5493623"/>
            <a:ext cx="8372915" cy="4186458"/>
          </a:xfrm>
          <a:custGeom>
            <a:avLst/>
            <a:gdLst/>
            <a:ahLst/>
            <a:cxnLst/>
            <a:rect l="l" t="t" r="r" b="b"/>
            <a:pathLst>
              <a:path w="8372915" h="4186458">
                <a:moveTo>
                  <a:pt x="0" y="0"/>
                </a:moveTo>
                <a:lnTo>
                  <a:pt x="8372915" y="0"/>
                </a:lnTo>
                <a:lnTo>
                  <a:pt x="8372915" y="4186457"/>
                </a:lnTo>
                <a:lnTo>
                  <a:pt x="0" y="418645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6094881" y="72799"/>
            <a:ext cx="14655540" cy="2442065"/>
          </a:xfrm>
          <a:prstGeom prst="rect">
            <a:avLst/>
          </a:prstGeom>
        </p:spPr>
        <p:txBody>
          <a:bodyPr lIns="0" tIns="0" rIns="0" bIns="0" rtlCol="0" anchor="t">
            <a:spAutoFit/>
          </a:bodyPr>
          <a:lstStyle/>
          <a:p>
            <a:pPr marL="1513187" lvl="1" indent="-756594" algn="ctr">
              <a:lnSpc>
                <a:spcPts val="9812"/>
              </a:lnSpc>
              <a:buFont typeface="Arial"/>
              <a:buChar char="•"/>
            </a:pPr>
            <a:r>
              <a:rPr lang="en-US" sz="7008" spc="-147">
                <a:solidFill>
                  <a:srgbClr val="FF4444"/>
                </a:solidFill>
                <a:latin typeface="AC Compacta"/>
                <a:ea typeface="AC Compacta"/>
                <a:cs typeface="AC Compacta"/>
                <a:sym typeface="AC Compacta"/>
              </a:rPr>
              <a:t>CONCLUSION : </a:t>
            </a:r>
          </a:p>
          <a:p>
            <a:pPr algn="ctr">
              <a:lnSpc>
                <a:spcPts val="9812"/>
              </a:lnSpc>
              <a:spcBef>
                <a:spcPct val="0"/>
              </a:spcBef>
            </a:pPr>
            <a:endParaRPr lang="en-US" sz="7008" spc="-147">
              <a:solidFill>
                <a:srgbClr val="FF4444"/>
              </a:solidFill>
              <a:latin typeface="AC Compacta"/>
              <a:ea typeface="AC Compacta"/>
              <a:cs typeface="AC Compacta"/>
              <a:sym typeface="AC Compacta"/>
            </a:endParaRPr>
          </a:p>
        </p:txBody>
      </p:sp>
      <p:sp>
        <p:nvSpPr>
          <p:cNvPr id="5" name="TextBox 5"/>
          <p:cNvSpPr txBox="1"/>
          <p:nvPr/>
        </p:nvSpPr>
        <p:spPr>
          <a:xfrm>
            <a:off x="314038" y="1255732"/>
            <a:ext cx="17973962" cy="4237890"/>
          </a:xfrm>
          <a:prstGeom prst="rect">
            <a:avLst/>
          </a:prstGeom>
        </p:spPr>
        <p:txBody>
          <a:bodyPr lIns="0" tIns="0" rIns="0" bIns="0" rtlCol="0" anchor="t">
            <a:spAutoFit/>
          </a:bodyPr>
          <a:lstStyle/>
          <a:p>
            <a:pPr algn="l">
              <a:lnSpc>
                <a:spcPts val="3715"/>
              </a:lnSpc>
              <a:spcBef>
                <a:spcPct val="0"/>
              </a:spcBef>
            </a:pPr>
            <a:r>
              <a:rPr lang="en-US" sz="2653" spc="-55">
                <a:solidFill>
                  <a:srgbClr val="FFFFFF"/>
                </a:solidFill>
                <a:latin typeface="Times New Roman"/>
                <a:ea typeface="Times New Roman"/>
                <a:cs typeface="Times New Roman"/>
                <a:sym typeface="Times New Roman"/>
              </a:rPr>
              <a:t>DOMESTIC VIOLENCE IN INDIA IS NOT MERELY A WOMEN’S ISSUE BUT A PROFOUND PUBLIC HEALTH, HUMAN RIGHTS, AND NATIONAL DEVELOPMENT CHALLENGE THAT REQUIRES URGENT, COLLECTIVE ACTION. EFFECTIVE SOLUTIONS MUST BE INCLUSIVE, EMPATHETIC, AND MULTIDISCIPLINARY, COMBINING INNOVATIVE TECHNOLOGIES SUCH AS SOS APPS WITH GPS AND AI-BASED PREDICTIVE TOOLS, ALONGSIDE POLICY REFORMS AND COMMUNITY-DRIVEN INITIATIVES. BY UNITING YOUTH, GOVERNMENTS, AND LOCAL COMMUNITIES, WE CAN ENSURE EVERY HOME BECOMES A SAFE HAVEN, FREE FROM FEAR. THROUGH STRATEGIC INVESTMENTS, AWARENESS CAMPAIGNS, AND PARTNERSHIPS, WE CAN EMPOWER SURVIVORS, DISMANTLE HARMFUL NORMS, AND FOSTER A SAFER, MORE EQUITABLE SOCIETY FOR ALL.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AE214-1CC7-4456-2564-6802B671A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6999"/>
          </a:xfrm>
          <a:prstGeom prst="rect">
            <a:avLst/>
          </a:prstGeom>
        </p:spPr>
      </p:pic>
    </p:spTree>
    <p:extLst>
      <p:ext uri="{BB962C8B-B14F-4D97-AF65-F5344CB8AC3E}">
        <p14:creationId xmlns:p14="http://schemas.microsoft.com/office/powerpoint/2010/main" val="936807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498" y="-114300"/>
            <a:ext cx="3419475" cy="11201400"/>
            <a:chOff x="0" y="0"/>
            <a:chExt cx="900602" cy="2950163"/>
          </a:xfrm>
        </p:grpSpPr>
        <p:sp>
          <p:nvSpPr>
            <p:cNvPr id="3" name="Freeform 3">
              <a:extLst>
                <a:ext uri="{C183D7F6-B498-43B3-948B-1728B52AA6E4}">
                  <adec:decorative xmlns:adec="http://schemas.microsoft.com/office/drawing/2017/decorative" val="1"/>
                </a:ext>
              </a:extLst>
            </p:cNvPr>
            <p:cNvSpPr/>
            <p:nvPr/>
          </p:nvSpPr>
          <p:spPr>
            <a:xfrm>
              <a:off x="0" y="0"/>
              <a:ext cx="900602" cy="2950163"/>
            </a:xfrm>
            <a:custGeom>
              <a:avLst/>
              <a:gdLst/>
              <a:ahLst/>
              <a:cxnLst/>
              <a:rect l="l" t="t" r="r" b="b"/>
              <a:pathLst>
                <a:path w="900602" h="2950163">
                  <a:moveTo>
                    <a:pt x="0" y="0"/>
                  </a:moveTo>
                  <a:lnTo>
                    <a:pt x="900602" y="0"/>
                  </a:lnTo>
                  <a:lnTo>
                    <a:pt x="900602" y="2950163"/>
                  </a:lnTo>
                  <a:lnTo>
                    <a:pt x="0" y="2950163"/>
                  </a:lnTo>
                  <a:close/>
                </a:path>
              </a:pathLst>
            </a:custGeom>
            <a:solidFill>
              <a:srgbClr val="F4F4F4"/>
            </a:solidFill>
          </p:spPr>
          <p:txBody>
            <a:bodyPr/>
            <a:lstStyle/>
            <a:p>
              <a:endParaRPr lang="en-IN"/>
            </a:p>
          </p:txBody>
        </p:sp>
        <p:sp>
          <p:nvSpPr>
            <p:cNvPr id="4" name="TextBox 4"/>
            <p:cNvSpPr txBox="1"/>
            <p:nvPr/>
          </p:nvSpPr>
          <p:spPr>
            <a:xfrm>
              <a:off x="0" y="-95250"/>
              <a:ext cx="900602" cy="3045413"/>
            </a:xfrm>
            <a:prstGeom prst="rect">
              <a:avLst/>
            </a:prstGeom>
          </p:spPr>
          <p:txBody>
            <a:bodyPr lIns="50800" tIns="50800" rIns="50800" bIns="50800" rtlCol="0" anchor="ctr"/>
            <a:lstStyle/>
            <a:p>
              <a:pPr algn="ctr">
                <a:lnSpc>
                  <a:spcPts val="3109"/>
                </a:lnSpc>
              </a:pPr>
              <a:endParaRPr/>
            </a:p>
          </p:txBody>
        </p:sp>
      </p:grpSp>
      <p:sp>
        <p:nvSpPr>
          <p:cNvPr id="5" name="AutoShape 5"/>
          <p:cNvSpPr/>
          <p:nvPr/>
        </p:nvSpPr>
        <p:spPr>
          <a:xfrm flipV="1">
            <a:off x="3202977" y="427407"/>
            <a:ext cx="0" cy="10259643"/>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Freeform 6"/>
          <p:cNvSpPr/>
          <p:nvPr/>
        </p:nvSpPr>
        <p:spPr>
          <a:xfrm>
            <a:off x="12790964" y="703184"/>
            <a:ext cx="5018492" cy="8918733"/>
          </a:xfrm>
          <a:custGeom>
            <a:avLst/>
            <a:gdLst/>
            <a:ahLst/>
            <a:cxnLst/>
            <a:rect l="l" t="t" r="r" b="b"/>
            <a:pathLst>
              <a:path w="5018492" h="8918733">
                <a:moveTo>
                  <a:pt x="0" y="0"/>
                </a:moveTo>
                <a:lnTo>
                  <a:pt x="5018492" y="0"/>
                </a:lnTo>
                <a:lnTo>
                  <a:pt x="5018492" y="8918732"/>
                </a:lnTo>
                <a:lnTo>
                  <a:pt x="0" y="8918732"/>
                </a:lnTo>
                <a:lnTo>
                  <a:pt x="0" y="0"/>
                </a:lnTo>
                <a:close/>
              </a:path>
            </a:pathLst>
          </a:custGeom>
          <a:blipFill>
            <a:blip r:embed="rId2"/>
            <a:stretch>
              <a:fillRect l="-18017" r="-18017"/>
            </a:stretch>
          </a:blipFill>
        </p:spPr>
        <p:txBody>
          <a:bodyPr/>
          <a:lstStyle/>
          <a:p>
            <a:endParaRPr lang="en-IN"/>
          </a:p>
        </p:txBody>
      </p:sp>
      <p:sp>
        <p:nvSpPr>
          <p:cNvPr id="7" name="TextBox 7"/>
          <p:cNvSpPr txBox="1"/>
          <p:nvPr/>
        </p:nvSpPr>
        <p:spPr>
          <a:xfrm rot="-5400000">
            <a:off x="-2973034" y="4406266"/>
            <a:ext cx="9253734" cy="1512570"/>
          </a:xfrm>
          <a:prstGeom prst="rect">
            <a:avLst/>
          </a:prstGeom>
        </p:spPr>
        <p:txBody>
          <a:bodyPr lIns="0" tIns="0" rIns="0" bIns="0" rtlCol="0" anchor="t">
            <a:spAutoFit/>
          </a:bodyPr>
          <a:lstStyle/>
          <a:p>
            <a:pPr marL="0" lvl="0" indent="0" algn="ctr">
              <a:lnSpc>
                <a:spcPts val="11040"/>
              </a:lnSpc>
              <a:spcBef>
                <a:spcPct val="0"/>
              </a:spcBef>
            </a:pPr>
            <a:r>
              <a:rPr lang="en-US" sz="12000" spc="-252">
                <a:solidFill>
                  <a:srgbClr val="000000"/>
                </a:solidFill>
                <a:latin typeface="AC Compacta"/>
                <a:ea typeface="AC Compacta"/>
                <a:cs typeface="AC Compacta"/>
                <a:sym typeface="AC Compacta"/>
              </a:rPr>
              <a:t>TABLE OF CONTENTS</a:t>
            </a:r>
          </a:p>
        </p:txBody>
      </p:sp>
      <p:sp>
        <p:nvSpPr>
          <p:cNvPr id="8" name="TextBox 8"/>
          <p:cNvSpPr txBox="1"/>
          <p:nvPr/>
        </p:nvSpPr>
        <p:spPr>
          <a:xfrm>
            <a:off x="3605638" y="183584"/>
            <a:ext cx="6433161" cy="9908748"/>
          </a:xfrm>
          <a:prstGeom prst="rect">
            <a:avLst/>
          </a:prstGeom>
        </p:spPr>
        <p:txBody>
          <a:bodyPr lIns="0" tIns="0" rIns="0" bIns="0" rtlCol="0" anchor="t">
            <a:spAutoFit/>
          </a:bodyPr>
          <a:lstStyle/>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Introduction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Objectives of the Study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Methodology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Scale of the Problem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Demographic Breakdown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Patterns and Recurrence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Causes and Triggers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Current Laws and Protection Mechanisms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Legal Gaps and Challenges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Support Infrastructure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Stakeholder Analysis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Awareness and Community Engagement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Technology-Driven Innovations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International Case Studies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Recommendations – Policy Level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Recommendations – Tech and Infra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Implementation Plan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Sustainability and Funding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Conclusion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References </a:t>
            </a:r>
          </a:p>
          <a:p>
            <a:pPr marL="563781" lvl="1" indent="-281891" algn="l">
              <a:lnSpc>
                <a:spcPts val="3786"/>
              </a:lnSpc>
              <a:buFont typeface="Arial"/>
              <a:buChar char="•"/>
            </a:pPr>
            <a:r>
              <a:rPr lang="en-US" sz="2611" b="1">
                <a:solidFill>
                  <a:srgbClr val="000000"/>
                </a:solidFill>
                <a:latin typeface="Times New Roman Bold"/>
                <a:ea typeface="Times New Roman Bold"/>
                <a:cs typeface="Times New Roman Bold"/>
                <a:sym typeface="Times New Roman Bold"/>
              </a:rPr>
              <a:t>Appendices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TextBox 3"/>
          <p:cNvSpPr txBox="1"/>
          <p:nvPr/>
        </p:nvSpPr>
        <p:spPr>
          <a:xfrm>
            <a:off x="1028700" y="2878627"/>
            <a:ext cx="9954162" cy="5267325"/>
          </a:xfrm>
          <a:prstGeom prst="rect">
            <a:avLst/>
          </a:prstGeom>
        </p:spPr>
        <p:txBody>
          <a:bodyPr lIns="0" tIns="0" rIns="0" bIns="0" rtlCol="0" anchor="t">
            <a:spAutoFit/>
          </a:bodyPr>
          <a:lstStyle/>
          <a:p>
            <a:pPr algn="l">
              <a:lnSpc>
                <a:spcPts val="3600"/>
              </a:lnSpc>
            </a:pPr>
            <a:r>
              <a:rPr lang="en-US" sz="3000" b="1" spc="30">
                <a:solidFill>
                  <a:srgbClr val="FFFFFF">
                    <a:alpha val="81961"/>
                  </a:srgbClr>
                </a:solidFill>
                <a:latin typeface="Times New Roman Medium"/>
                <a:ea typeface="Times New Roman Medium"/>
                <a:cs typeface="Times New Roman Medium"/>
                <a:sym typeface="Times New Roman Medium"/>
              </a:rPr>
              <a:t> Introduction Domestic violence is one of the gravest yet underrecognized crises in India. Defined as any form of abuse within intimate or familial relationships, it encompasses physical, emotional, psychological, sexual, and economic harm. While women are statistically the most impacted, it is critical to note that men, LGBTQ+ individuals, the elderly, and children are also susceptible to domestic abuse. This report seeks to analyze and address this multifaceted issue through an intersectional and inclusive lens. </a:t>
            </a:r>
          </a:p>
          <a:p>
            <a:pPr algn="l">
              <a:lnSpc>
                <a:spcPts val="2519"/>
              </a:lnSpc>
            </a:pPr>
            <a:r>
              <a:rPr lang="en-US" sz="2099" spc="20">
                <a:solidFill>
                  <a:srgbClr val="FFFFFF">
                    <a:alpha val="81961"/>
                  </a:srgbClr>
                </a:solidFill>
                <a:latin typeface="Times New Roman"/>
                <a:ea typeface="Times New Roman"/>
                <a:cs typeface="Times New Roman"/>
                <a:sym typeface="Times New Roman"/>
              </a:rPr>
              <a:t> </a:t>
            </a:r>
          </a:p>
          <a:p>
            <a:pPr marL="0" lvl="0" indent="0" algn="l">
              <a:lnSpc>
                <a:spcPts val="2519"/>
              </a:lnSpc>
              <a:spcBef>
                <a:spcPct val="0"/>
              </a:spcBef>
            </a:pPr>
            <a:endParaRPr lang="en-US" sz="2099" spc="20">
              <a:solidFill>
                <a:srgbClr val="FFFFFF">
                  <a:alpha val="81961"/>
                </a:srgbClr>
              </a:solidFill>
              <a:latin typeface="Times New Roman"/>
              <a:ea typeface="Times New Roman"/>
              <a:cs typeface="Times New Roman"/>
              <a:sym typeface="Times New Roman"/>
            </a:endParaRPr>
          </a:p>
        </p:txBody>
      </p:sp>
      <p:sp>
        <p:nvSpPr>
          <p:cNvPr id="4" name="TextBox 4"/>
          <p:cNvSpPr txBox="1"/>
          <p:nvPr/>
        </p:nvSpPr>
        <p:spPr>
          <a:xfrm>
            <a:off x="1028700" y="948074"/>
            <a:ext cx="9954162" cy="1512570"/>
          </a:xfrm>
          <a:prstGeom prst="rect">
            <a:avLst/>
          </a:prstGeom>
        </p:spPr>
        <p:txBody>
          <a:bodyPr lIns="0" tIns="0" rIns="0" bIns="0" rtlCol="0" anchor="t">
            <a:spAutoFit/>
          </a:bodyPr>
          <a:lstStyle/>
          <a:p>
            <a:pPr marL="0" lvl="0" indent="0" algn="l">
              <a:lnSpc>
                <a:spcPts val="11040"/>
              </a:lnSpc>
              <a:spcBef>
                <a:spcPct val="0"/>
              </a:spcBef>
            </a:pPr>
            <a:r>
              <a:rPr lang="en-US" sz="12000" spc="-252">
                <a:solidFill>
                  <a:srgbClr val="FF4444"/>
                </a:solidFill>
                <a:latin typeface="AC Compacta"/>
                <a:ea typeface="AC Compacta"/>
                <a:cs typeface="AC Compacta"/>
                <a:sym typeface="AC Compacta"/>
              </a:rPr>
              <a:t>INTRODUCTION </a:t>
            </a:r>
          </a:p>
        </p:txBody>
      </p:sp>
      <p:grpSp>
        <p:nvGrpSpPr>
          <p:cNvPr id="5" name="Group 5"/>
          <p:cNvGrpSpPr/>
          <p:nvPr/>
        </p:nvGrpSpPr>
        <p:grpSpPr>
          <a:xfrm>
            <a:off x="11946767" y="0"/>
            <a:ext cx="6341232" cy="10287000"/>
            <a:chOff x="184430" y="1"/>
            <a:chExt cx="8780918" cy="13998160"/>
          </a:xfrm>
        </p:grpSpPr>
        <p:pic>
          <p:nvPicPr>
            <p:cNvPr id="6" name="Picture 6" descr="a person holding a light up in the dark"/>
            <p:cNvPicPr>
              <a:picLocks noChangeAspect="1"/>
            </p:cNvPicPr>
            <p:nvPr/>
          </p:nvPicPr>
          <p:blipFill>
            <a:blip r:embed="rId3"/>
            <a:srcRect l="2449" t="16215" r="18665"/>
            <a:stretch>
              <a:fillRect/>
            </a:stretch>
          </p:blipFill>
          <p:spPr>
            <a:xfrm flipH="1">
              <a:off x="184430" y="1"/>
              <a:ext cx="8780918" cy="1399816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60" t="-95617" r="-1744" b="-84038"/>
            </a:stretch>
          </a:blipFill>
        </p:spPr>
        <p:txBody>
          <a:bodyPr/>
          <a:lstStyle/>
          <a:p>
            <a:endParaRPr lang="en-IN"/>
          </a:p>
        </p:txBody>
      </p:sp>
      <p:grpSp>
        <p:nvGrpSpPr>
          <p:cNvPr id="3" name="Group 3"/>
          <p:cNvGrpSpPr/>
          <p:nvPr/>
        </p:nvGrpSpPr>
        <p:grpSpPr>
          <a:xfrm>
            <a:off x="1028700" y="1028700"/>
            <a:ext cx="16230600" cy="8172537"/>
            <a:chOff x="0" y="0"/>
            <a:chExt cx="4274726" cy="2152438"/>
          </a:xfrm>
        </p:grpSpPr>
        <p:sp>
          <p:nvSpPr>
            <p:cNvPr id="4" name="Freeform 4">
              <a:extLst>
                <a:ext uri="{C183D7F6-B498-43B3-948B-1728B52AA6E4}">
                  <adec:decorative xmlns:adec="http://schemas.microsoft.com/office/drawing/2017/decorative" val="1"/>
                </a:ext>
              </a:extLst>
            </p:cNvPr>
            <p:cNvSpPr/>
            <p:nvPr/>
          </p:nvSpPr>
          <p:spPr>
            <a:xfrm>
              <a:off x="0" y="0"/>
              <a:ext cx="4274726" cy="2152438"/>
            </a:xfrm>
            <a:custGeom>
              <a:avLst/>
              <a:gdLst/>
              <a:ahLst/>
              <a:cxnLst/>
              <a:rect l="l" t="t" r="r" b="b"/>
              <a:pathLst>
                <a:path w="4274726" h="2152438">
                  <a:moveTo>
                    <a:pt x="0" y="0"/>
                  </a:moveTo>
                  <a:lnTo>
                    <a:pt x="4274726" y="0"/>
                  </a:lnTo>
                  <a:lnTo>
                    <a:pt x="4274726" y="2152438"/>
                  </a:lnTo>
                  <a:lnTo>
                    <a:pt x="0" y="2152438"/>
                  </a:lnTo>
                  <a:close/>
                </a:path>
              </a:pathLst>
            </a:custGeom>
            <a:solidFill>
              <a:srgbClr val="000000"/>
            </a:solidFill>
          </p:spPr>
          <p:txBody>
            <a:bodyPr/>
            <a:lstStyle/>
            <a:p>
              <a:endParaRPr lang="en-IN"/>
            </a:p>
          </p:txBody>
        </p:sp>
        <p:sp>
          <p:nvSpPr>
            <p:cNvPr id="5" name="TextBox 5"/>
            <p:cNvSpPr txBox="1"/>
            <p:nvPr/>
          </p:nvSpPr>
          <p:spPr>
            <a:xfrm>
              <a:off x="0" y="-95250"/>
              <a:ext cx="4274726" cy="2247688"/>
            </a:xfrm>
            <a:prstGeom prst="rect">
              <a:avLst/>
            </a:prstGeom>
          </p:spPr>
          <p:txBody>
            <a:bodyPr lIns="50800" tIns="50800" rIns="50800" bIns="50800" rtlCol="0" anchor="ctr"/>
            <a:lstStyle/>
            <a:p>
              <a:pPr algn="ctr">
                <a:lnSpc>
                  <a:spcPts val="3109"/>
                </a:lnSpc>
              </a:pPr>
              <a:endParaRPr/>
            </a:p>
          </p:txBody>
        </p:sp>
      </p:grpSp>
      <p:grpSp>
        <p:nvGrpSpPr>
          <p:cNvPr id="6" name="Group 6"/>
          <p:cNvGrpSpPr/>
          <p:nvPr/>
        </p:nvGrpSpPr>
        <p:grpSpPr>
          <a:xfrm>
            <a:off x="1028700" y="1028700"/>
            <a:ext cx="4513986" cy="8172537"/>
            <a:chOff x="0" y="0"/>
            <a:chExt cx="6018648" cy="10896716"/>
          </a:xfrm>
        </p:grpSpPr>
        <p:pic>
          <p:nvPicPr>
            <p:cNvPr id="7" name="Picture 7"/>
            <p:cNvPicPr>
              <a:picLocks noChangeAspect="1"/>
            </p:cNvPicPr>
            <p:nvPr/>
          </p:nvPicPr>
          <p:blipFill>
            <a:blip r:embed="rId3"/>
            <a:srcRect l="15400" r="15400"/>
            <a:stretch>
              <a:fillRect/>
            </a:stretch>
          </p:blipFill>
          <p:spPr>
            <a:xfrm>
              <a:off x="0" y="0"/>
              <a:ext cx="6018648" cy="10896716"/>
            </a:xfrm>
            <a:prstGeom prst="rect">
              <a:avLst/>
            </a:prstGeom>
          </p:spPr>
        </p:pic>
      </p:grpSp>
      <p:sp>
        <p:nvSpPr>
          <p:cNvPr id="8" name="TextBox 8"/>
          <p:cNvSpPr txBox="1"/>
          <p:nvPr/>
        </p:nvSpPr>
        <p:spPr>
          <a:xfrm>
            <a:off x="6082358" y="3124731"/>
            <a:ext cx="11010133" cy="6743700"/>
          </a:xfrm>
          <a:prstGeom prst="rect">
            <a:avLst/>
          </a:prstGeom>
        </p:spPr>
        <p:txBody>
          <a:bodyPr lIns="0" tIns="0" rIns="0" bIns="0" rtlCol="0" anchor="t">
            <a:spAutoFit/>
          </a:bodyPr>
          <a:lstStyle/>
          <a:p>
            <a:pPr algn="l">
              <a:lnSpc>
                <a:spcPts val="2939"/>
              </a:lnSpc>
            </a:pPr>
            <a:r>
              <a:rPr lang="en-US" sz="2449" spc="24">
                <a:solidFill>
                  <a:srgbClr val="FFFFFF">
                    <a:alpha val="81961"/>
                  </a:srgbClr>
                </a:solidFill>
                <a:latin typeface="Times New Roman"/>
                <a:ea typeface="Times New Roman"/>
                <a:cs typeface="Times New Roman"/>
                <a:sym typeface="Times New Roman"/>
              </a:rPr>
              <a:t>The objective of this study is to conduct a comprehensive examination of harassment and domestic violence against women in India, focusing on its prevalence, patterns, and root causes. The study aims to analyze the socio-cultural, economic, legal, and psychological factors that contribute to the persistence of gender-based violence. </a:t>
            </a:r>
          </a:p>
          <a:p>
            <a:pPr algn="l">
              <a:lnSpc>
                <a:spcPts val="2939"/>
              </a:lnSpc>
            </a:pPr>
            <a:endParaRPr lang="en-US" sz="2449" spc="24">
              <a:solidFill>
                <a:srgbClr val="FFFFFF">
                  <a:alpha val="81961"/>
                </a:srgbClr>
              </a:solidFill>
              <a:latin typeface="Times New Roman"/>
              <a:ea typeface="Times New Roman"/>
              <a:cs typeface="Times New Roman"/>
              <a:sym typeface="Times New Roman"/>
            </a:endParaRPr>
          </a:p>
          <a:p>
            <a:pPr algn="l">
              <a:lnSpc>
                <a:spcPts val="2939"/>
              </a:lnSpc>
            </a:pPr>
            <a:r>
              <a:rPr lang="en-US" sz="2449" spc="24">
                <a:solidFill>
                  <a:srgbClr val="FFFFFF">
                    <a:alpha val="81961"/>
                  </a:srgbClr>
                </a:solidFill>
                <a:latin typeface="Times New Roman"/>
                <a:ea typeface="Times New Roman"/>
                <a:cs typeface="Times New Roman"/>
                <a:sym typeface="Times New Roman"/>
              </a:rPr>
              <a:t>It further seeks to assess the effectiveness of existing legal and policy frameworks, institutional responses, and support systems available to survivors. By incorporating multi-stakeholder perspectives—including those of survivors, legal professionals, law enforcement, healthcare providers, and civil society organizations—the study endeavors to provide a nuanced understanding of the issue. Additionally, it explores the role of emerging technologies in enhancing prevention, reporting, and survivor support mechanisms.</a:t>
            </a:r>
          </a:p>
          <a:p>
            <a:pPr algn="l">
              <a:lnSpc>
                <a:spcPts val="2939"/>
              </a:lnSpc>
            </a:pPr>
            <a:endParaRPr lang="en-US" sz="2449" spc="24">
              <a:solidFill>
                <a:srgbClr val="FFFFFF">
                  <a:alpha val="81961"/>
                </a:srgbClr>
              </a:solidFill>
              <a:latin typeface="Times New Roman"/>
              <a:ea typeface="Times New Roman"/>
              <a:cs typeface="Times New Roman"/>
              <a:sym typeface="Times New Roman"/>
            </a:endParaRPr>
          </a:p>
          <a:p>
            <a:pPr marL="0" lvl="0" indent="0" algn="l">
              <a:lnSpc>
                <a:spcPts val="2939"/>
              </a:lnSpc>
              <a:spcBef>
                <a:spcPct val="0"/>
              </a:spcBef>
            </a:pPr>
            <a:r>
              <a:rPr lang="en-US" sz="2449" spc="24">
                <a:solidFill>
                  <a:srgbClr val="FFFFFF">
                    <a:alpha val="81961"/>
                  </a:srgbClr>
                </a:solidFill>
                <a:latin typeface="Times New Roman"/>
                <a:ea typeface="Times New Roman"/>
                <a:cs typeface="Times New Roman"/>
                <a:sym typeface="Times New Roman"/>
              </a:rPr>
              <a:t> The findings aim to inform the development of evidence-based, scalable, and contextually relevant strategies that promote accountability, strengthen institutional capacity, and foster a culture of zero tolerance toward violence and harassment against women.</a:t>
            </a:r>
          </a:p>
        </p:txBody>
      </p:sp>
      <p:sp>
        <p:nvSpPr>
          <p:cNvPr id="9" name="TextBox 9"/>
          <p:cNvSpPr txBox="1"/>
          <p:nvPr/>
        </p:nvSpPr>
        <p:spPr>
          <a:xfrm>
            <a:off x="6082358" y="1632178"/>
            <a:ext cx="10717608" cy="1511602"/>
          </a:xfrm>
          <a:prstGeom prst="rect">
            <a:avLst/>
          </a:prstGeom>
        </p:spPr>
        <p:txBody>
          <a:bodyPr lIns="0" tIns="0" rIns="0" bIns="0" rtlCol="0" anchor="t">
            <a:spAutoFit/>
          </a:bodyPr>
          <a:lstStyle/>
          <a:p>
            <a:pPr marL="0" lvl="0" indent="0" algn="l">
              <a:lnSpc>
                <a:spcPts val="11039"/>
              </a:lnSpc>
              <a:spcBef>
                <a:spcPct val="0"/>
              </a:spcBef>
            </a:pPr>
            <a:r>
              <a:rPr lang="en-US" sz="11999" spc="-251">
                <a:solidFill>
                  <a:srgbClr val="FF4444"/>
                </a:solidFill>
                <a:latin typeface="AC Compacta"/>
                <a:ea typeface="AC Compacta"/>
                <a:cs typeface="AC Compacta"/>
                <a:sym typeface="AC Compacta"/>
              </a:rPr>
              <a:t>OBJECTIVES OF THE STUDY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6884059" cy="10287000"/>
            <a:chOff x="0" y="0"/>
            <a:chExt cx="2015993" cy="2940128"/>
          </a:xfrm>
        </p:grpSpPr>
        <p:sp>
          <p:nvSpPr>
            <p:cNvPr id="3" name="Freeform 3">
              <a:extLst>
                <a:ext uri="{C183D7F6-B498-43B3-948B-1728B52AA6E4}">
                  <adec:decorative xmlns:adec="http://schemas.microsoft.com/office/drawing/2017/decorative" val="1"/>
                </a:ext>
              </a:extLst>
            </p:cNvPr>
            <p:cNvSpPr/>
            <p:nvPr/>
          </p:nvSpPr>
          <p:spPr>
            <a:xfrm>
              <a:off x="0" y="0"/>
              <a:ext cx="2015993" cy="2940128"/>
            </a:xfrm>
            <a:custGeom>
              <a:avLst/>
              <a:gdLst/>
              <a:ahLst/>
              <a:cxnLst/>
              <a:rect l="l" t="t" r="r" b="b"/>
              <a:pathLst>
                <a:path w="2015993" h="2940128">
                  <a:moveTo>
                    <a:pt x="0" y="0"/>
                  </a:moveTo>
                  <a:lnTo>
                    <a:pt x="2015993" y="0"/>
                  </a:lnTo>
                  <a:lnTo>
                    <a:pt x="2015993" y="2940128"/>
                  </a:lnTo>
                  <a:lnTo>
                    <a:pt x="0" y="2940128"/>
                  </a:lnTo>
                  <a:close/>
                </a:path>
              </a:pathLst>
            </a:custGeom>
            <a:solidFill>
              <a:srgbClr val="000000"/>
            </a:solidFill>
          </p:spPr>
          <p:txBody>
            <a:bodyPr/>
            <a:lstStyle/>
            <a:p>
              <a:endParaRPr lang="en-IN"/>
            </a:p>
          </p:txBody>
        </p:sp>
        <p:sp>
          <p:nvSpPr>
            <p:cNvPr id="4" name="TextBox 4"/>
            <p:cNvSpPr txBox="1"/>
            <p:nvPr/>
          </p:nvSpPr>
          <p:spPr>
            <a:xfrm>
              <a:off x="0" y="-95250"/>
              <a:ext cx="2015993" cy="3035378"/>
            </a:xfrm>
            <a:prstGeom prst="rect">
              <a:avLst/>
            </a:prstGeom>
          </p:spPr>
          <p:txBody>
            <a:bodyPr lIns="50800" tIns="50800" rIns="50800" bIns="50800" rtlCol="0" anchor="ctr"/>
            <a:lstStyle/>
            <a:p>
              <a:pPr algn="ctr">
                <a:lnSpc>
                  <a:spcPts val="3109"/>
                </a:lnSpc>
              </a:pPr>
              <a:endParaRPr/>
            </a:p>
          </p:txBody>
        </p:sp>
      </p:grpSp>
      <p:grpSp>
        <p:nvGrpSpPr>
          <p:cNvPr id="5" name="Group 5"/>
          <p:cNvGrpSpPr/>
          <p:nvPr/>
        </p:nvGrpSpPr>
        <p:grpSpPr>
          <a:xfrm>
            <a:off x="1028700" y="6391743"/>
            <a:ext cx="4871632" cy="2866557"/>
            <a:chOff x="0" y="0"/>
            <a:chExt cx="6495510" cy="3822076"/>
          </a:xfrm>
        </p:grpSpPr>
        <p:pic>
          <p:nvPicPr>
            <p:cNvPr id="6" name="Picture 6"/>
            <p:cNvPicPr>
              <a:picLocks noChangeAspect="1"/>
            </p:cNvPicPr>
            <p:nvPr/>
          </p:nvPicPr>
          <p:blipFill>
            <a:blip r:embed="rId2"/>
            <a:srcRect t="5841" b="5841"/>
            <a:stretch>
              <a:fillRect/>
            </a:stretch>
          </p:blipFill>
          <p:spPr>
            <a:xfrm>
              <a:off x="0" y="0"/>
              <a:ext cx="6495510" cy="3822076"/>
            </a:xfrm>
            <a:prstGeom prst="rect">
              <a:avLst/>
            </a:prstGeom>
          </p:spPr>
        </p:pic>
      </p:grpSp>
      <p:grpSp>
        <p:nvGrpSpPr>
          <p:cNvPr id="7" name="Group 7"/>
          <p:cNvGrpSpPr/>
          <p:nvPr/>
        </p:nvGrpSpPr>
        <p:grpSpPr>
          <a:xfrm>
            <a:off x="1028700" y="3104165"/>
            <a:ext cx="4871632" cy="2914650"/>
            <a:chOff x="0" y="0"/>
            <a:chExt cx="6495510" cy="3886200"/>
          </a:xfrm>
        </p:grpSpPr>
        <p:pic>
          <p:nvPicPr>
            <p:cNvPr id="8" name="Picture 8" descr="black and white photo of a person holding a crystal ball"/>
            <p:cNvPicPr>
              <a:picLocks noChangeAspect="1"/>
            </p:cNvPicPr>
            <p:nvPr/>
          </p:nvPicPr>
          <p:blipFill>
            <a:blip r:embed="rId3"/>
            <a:srcRect t="30069" b="30069"/>
            <a:stretch>
              <a:fillRect/>
            </a:stretch>
          </p:blipFill>
          <p:spPr>
            <a:xfrm>
              <a:off x="0" y="0"/>
              <a:ext cx="6495510" cy="3886200"/>
            </a:xfrm>
            <a:prstGeom prst="rect">
              <a:avLst/>
            </a:prstGeom>
          </p:spPr>
        </p:pic>
      </p:grpSp>
      <p:sp>
        <p:nvSpPr>
          <p:cNvPr id="9" name="TextBox 9"/>
          <p:cNvSpPr txBox="1"/>
          <p:nvPr/>
        </p:nvSpPr>
        <p:spPr>
          <a:xfrm>
            <a:off x="7465589" y="849613"/>
            <a:ext cx="9793711" cy="9086850"/>
          </a:xfrm>
          <a:prstGeom prst="rect">
            <a:avLst/>
          </a:prstGeom>
        </p:spPr>
        <p:txBody>
          <a:bodyPr lIns="0" tIns="0" rIns="0" bIns="0" rtlCol="0" anchor="t">
            <a:spAutoFit/>
          </a:bodyPr>
          <a:lstStyle/>
          <a:p>
            <a:pPr algn="l">
              <a:lnSpc>
                <a:spcPts val="3239"/>
              </a:lnSpc>
            </a:pPr>
            <a:r>
              <a:rPr lang="en-US" sz="2699" b="1" u="sng" spc="26">
                <a:solidFill>
                  <a:srgbClr val="000000">
                    <a:alpha val="81961"/>
                  </a:srgbClr>
                </a:solidFill>
                <a:latin typeface="Times New Roman Bold"/>
                <a:ea typeface="Times New Roman Bold"/>
                <a:cs typeface="Times New Roman Bold"/>
                <a:sym typeface="Times New Roman Bold"/>
              </a:rPr>
              <a:t>Data Sources:</a:t>
            </a:r>
          </a:p>
          <a:p>
            <a:pPr algn="l">
              <a:lnSpc>
                <a:spcPts val="2999"/>
              </a:lnSpc>
            </a:pPr>
            <a:r>
              <a:rPr lang="en-US" sz="2499" spc="24">
                <a:solidFill>
                  <a:srgbClr val="000000">
                    <a:alpha val="81961"/>
                  </a:srgbClr>
                </a:solidFill>
                <a:latin typeface="Times New Roman"/>
                <a:ea typeface="Times New Roman"/>
                <a:cs typeface="Times New Roman"/>
                <a:sym typeface="Times New Roman"/>
              </a:rPr>
              <a:t> The study is grounded in data from reputable and authoritative institutions, including the</a:t>
            </a:r>
            <a:r>
              <a:rPr lang="en-US" sz="2499" b="1" spc="24">
                <a:solidFill>
                  <a:srgbClr val="000000">
                    <a:alpha val="81961"/>
                  </a:srgbClr>
                </a:solidFill>
                <a:latin typeface="Times New Roman Bold"/>
                <a:ea typeface="Times New Roman Bold"/>
                <a:cs typeface="Times New Roman Bold"/>
                <a:sym typeface="Times New Roman Bold"/>
              </a:rPr>
              <a:t> National Commission for Women (NCW)</a:t>
            </a:r>
            <a:r>
              <a:rPr lang="en-US" sz="2499" spc="24">
                <a:solidFill>
                  <a:srgbClr val="000000">
                    <a:alpha val="81961"/>
                  </a:srgbClr>
                </a:solidFill>
                <a:latin typeface="Times New Roman"/>
                <a:ea typeface="Times New Roman"/>
                <a:cs typeface="Times New Roman"/>
                <a:sym typeface="Times New Roman"/>
              </a:rPr>
              <a:t>, the </a:t>
            </a:r>
            <a:r>
              <a:rPr lang="en-US" sz="2499" b="1" spc="24">
                <a:solidFill>
                  <a:srgbClr val="000000">
                    <a:alpha val="81961"/>
                  </a:srgbClr>
                </a:solidFill>
                <a:latin typeface="Times New Roman Bold"/>
                <a:ea typeface="Times New Roman Bold"/>
                <a:cs typeface="Times New Roman Bold"/>
                <a:sym typeface="Times New Roman Bold"/>
              </a:rPr>
              <a:t>World Health Organization (WHO)</a:t>
            </a:r>
            <a:r>
              <a:rPr lang="en-US" sz="2499" spc="24">
                <a:solidFill>
                  <a:srgbClr val="000000">
                    <a:alpha val="81961"/>
                  </a:srgbClr>
                </a:solidFill>
                <a:latin typeface="Times New Roman"/>
                <a:ea typeface="Times New Roman"/>
                <a:cs typeface="Times New Roman"/>
                <a:sym typeface="Times New Roman"/>
              </a:rPr>
              <a:t>, and the </a:t>
            </a:r>
            <a:r>
              <a:rPr lang="en-US" sz="2499" b="1" spc="24">
                <a:solidFill>
                  <a:srgbClr val="000000">
                    <a:alpha val="81961"/>
                  </a:srgbClr>
                </a:solidFill>
                <a:latin typeface="Times New Roman Bold"/>
                <a:ea typeface="Times New Roman Bold"/>
                <a:cs typeface="Times New Roman Bold"/>
                <a:sym typeface="Times New Roman Bold"/>
              </a:rPr>
              <a:t>Institute for Human Development (IHD).</a:t>
            </a:r>
            <a:r>
              <a:rPr lang="en-US" sz="2499" spc="24">
                <a:solidFill>
                  <a:srgbClr val="000000">
                    <a:alpha val="81961"/>
                  </a:srgbClr>
                </a:solidFill>
                <a:latin typeface="Times New Roman"/>
                <a:ea typeface="Times New Roman"/>
                <a:cs typeface="Times New Roman"/>
                <a:sym typeface="Times New Roman"/>
              </a:rPr>
              <a:t> These sources provide both quantitative metrics and qualitative insights essential for understanding the multi-layered dimensions of harassment and domestic violence.</a:t>
            </a:r>
          </a:p>
          <a:p>
            <a:pPr algn="l">
              <a:lnSpc>
                <a:spcPts val="2999"/>
              </a:lnSpc>
            </a:pPr>
            <a:endParaRPr lang="en-US" sz="2499" spc="24">
              <a:solidFill>
                <a:srgbClr val="000000">
                  <a:alpha val="81961"/>
                </a:srgbClr>
              </a:solidFill>
              <a:latin typeface="Times New Roman"/>
              <a:ea typeface="Times New Roman"/>
              <a:cs typeface="Times New Roman"/>
              <a:sym typeface="Times New Roman"/>
            </a:endParaRPr>
          </a:p>
          <a:p>
            <a:pPr algn="l">
              <a:lnSpc>
                <a:spcPts val="3239"/>
              </a:lnSpc>
            </a:pPr>
            <a:r>
              <a:rPr lang="en-US" sz="2699" b="1" u="sng" spc="26">
                <a:solidFill>
                  <a:srgbClr val="000000">
                    <a:alpha val="81961"/>
                  </a:srgbClr>
                </a:solidFill>
                <a:latin typeface="Times New Roman Bold"/>
                <a:ea typeface="Times New Roman Bold"/>
                <a:cs typeface="Times New Roman Bold"/>
                <a:sym typeface="Times New Roman Bold"/>
              </a:rPr>
              <a:t>Tools Utilized:</a:t>
            </a:r>
          </a:p>
          <a:p>
            <a:pPr algn="l">
              <a:lnSpc>
                <a:spcPts val="2999"/>
              </a:lnSpc>
            </a:pPr>
            <a:r>
              <a:rPr lang="en-US" sz="2499" spc="24">
                <a:solidFill>
                  <a:srgbClr val="000000">
                    <a:alpha val="81961"/>
                  </a:srgbClr>
                </a:solidFill>
                <a:latin typeface="Times New Roman"/>
                <a:ea typeface="Times New Roman"/>
                <a:cs typeface="Times New Roman"/>
                <a:sym typeface="Times New Roman"/>
              </a:rPr>
              <a:t> Data processing and analysis were conducted using Python for cleaning and statistical modeling.</a:t>
            </a:r>
            <a:r>
              <a:rPr lang="en-US" sz="2499" b="1" spc="24">
                <a:solidFill>
                  <a:srgbClr val="000000">
                    <a:alpha val="81961"/>
                  </a:srgbClr>
                </a:solidFill>
                <a:latin typeface="Times New Roman Bold"/>
                <a:ea typeface="Times New Roman Bold"/>
                <a:cs typeface="Times New Roman Bold"/>
                <a:sym typeface="Times New Roman Bold"/>
              </a:rPr>
              <a:t> Tableau</a:t>
            </a:r>
            <a:r>
              <a:rPr lang="en-US" sz="2499" spc="24">
                <a:solidFill>
                  <a:srgbClr val="000000">
                    <a:alpha val="81961"/>
                  </a:srgbClr>
                </a:solidFill>
                <a:latin typeface="Times New Roman"/>
                <a:ea typeface="Times New Roman"/>
                <a:cs typeface="Times New Roman"/>
                <a:sym typeface="Times New Roman"/>
              </a:rPr>
              <a:t> and</a:t>
            </a:r>
            <a:r>
              <a:rPr lang="en-US" sz="2499" b="1" spc="24">
                <a:solidFill>
                  <a:srgbClr val="000000">
                    <a:alpha val="81961"/>
                  </a:srgbClr>
                </a:solidFill>
                <a:latin typeface="Times New Roman Bold"/>
                <a:ea typeface="Times New Roman Bold"/>
                <a:cs typeface="Times New Roman Bold"/>
                <a:sym typeface="Times New Roman Bold"/>
              </a:rPr>
              <a:t> Power BI </a:t>
            </a:r>
            <a:r>
              <a:rPr lang="en-US" sz="2499" spc="24">
                <a:solidFill>
                  <a:srgbClr val="000000">
                    <a:alpha val="81961"/>
                  </a:srgbClr>
                </a:solidFill>
                <a:latin typeface="Times New Roman"/>
                <a:ea typeface="Times New Roman"/>
                <a:cs typeface="Times New Roman"/>
                <a:sym typeface="Times New Roman"/>
              </a:rPr>
              <a:t>were leveraged to develop interactive visual dashboards, while Canva and Figma supported the creation of user-friendly prototypes and communication materials.</a:t>
            </a:r>
          </a:p>
          <a:p>
            <a:pPr algn="l">
              <a:lnSpc>
                <a:spcPts val="2999"/>
              </a:lnSpc>
            </a:pPr>
            <a:endParaRPr lang="en-US" sz="2499" spc="24">
              <a:solidFill>
                <a:srgbClr val="000000">
                  <a:alpha val="81961"/>
                </a:srgbClr>
              </a:solidFill>
              <a:latin typeface="Times New Roman"/>
              <a:ea typeface="Times New Roman"/>
              <a:cs typeface="Times New Roman"/>
              <a:sym typeface="Times New Roman"/>
            </a:endParaRPr>
          </a:p>
          <a:p>
            <a:pPr algn="l">
              <a:lnSpc>
                <a:spcPts val="3239"/>
              </a:lnSpc>
            </a:pPr>
            <a:r>
              <a:rPr lang="en-US" sz="2699" b="1" u="sng" spc="26">
                <a:solidFill>
                  <a:srgbClr val="000000">
                    <a:alpha val="81961"/>
                  </a:srgbClr>
                </a:solidFill>
                <a:latin typeface="Times New Roman Bold"/>
                <a:ea typeface="Times New Roman Bold"/>
                <a:cs typeface="Times New Roman Bold"/>
                <a:sym typeface="Times New Roman Bold"/>
              </a:rPr>
              <a:t>Analytical Approach:</a:t>
            </a:r>
          </a:p>
          <a:p>
            <a:pPr algn="l">
              <a:lnSpc>
                <a:spcPts val="2999"/>
              </a:lnSpc>
            </a:pPr>
            <a:r>
              <a:rPr lang="en-US" sz="2499" spc="24">
                <a:solidFill>
                  <a:srgbClr val="000000">
                    <a:alpha val="81961"/>
                  </a:srgbClr>
                </a:solidFill>
                <a:latin typeface="Times New Roman"/>
                <a:ea typeface="Times New Roman"/>
                <a:cs typeface="Times New Roman"/>
                <a:sym typeface="Times New Roman"/>
              </a:rPr>
              <a:t> The study adopted a mixed-methods approach comprising descriptive statistics to capture key trends, comparative analysis to evaluate variations across regions and demographics, and GIS mapping to visualize spatial patterns of reported incidents. Additionally, stakeholder mapping was employed to identify critical actors, institutional gaps, and potential collaboration pathways within the response ecosystem.</a:t>
            </a:r>
          </a:p>
          <a:p>
            <a:pPr marL="0" lvl="0" indent="0" algn="l">
              <a:lnSpc>
                <a:spcPts val="2999"/>
              </a:lnSpc>
              <a:spcBef>
                <a:spcPct val="0"/>
              </a:spcBef>
            </a:pPr>
            <a:endParaRPr lang="en-US" sz="2499" spc="24">
              <a:solidFill>
                <a:srgbClr val="000000">
                  <a:alpha val="81961"/>
                </a:srgbClr>
              </a:solidFill>
              <a:latin typeface="Times New Roman"/>
              <a:ea typeface="Times New Roman"/>
              <a:cs typeface="Times New Roman"/>
              <a:sym typeface="Times New Roman"/>
            </a:endParaRPr>
          </a:p>
        </p:txBody>
      </p:sp>
      <p:sp>
        <p:nvSpPr>
          <p:cNvPr id="10" name="TextBox 10"/>
          <p:cNvSpPr txBox="1"/>
          <p:nvPr/>
        </p:nvSpPr>
        <p:spPr>
          <a:xfrm>
            <a:off x="1028700" y="1211563"/>
            <a:ext cx="5448300" cy="1424562"/>
          </a:xfrm>
          <a:prstGeom prst="rect">
            <a:avLst/>
          </a:prstGeom>
        </p:spPr>
        <p:txBody>
          <a:bodyPr lIns="0" tIns="0" rIns="0" bIns="0" rtlCol="0" anchor="t">
            <a:spAutoFit/>
          </a:bodyPr>
          <a:lstStyle/>
          <a:p>
            <a:pPr marL="0" lvl="0" indent="0" algn="l">
              <a:lnSpc>
                <a:spcPts val="10488"/>
              </a:lnSpc>
              <a:spcBef>
                <a:spcPct val="0"/>
              </a:spcBef>
            </a:pPr>
            <a:r>
              <a:rPr lang="en-US" sz="11400" spc="-239">
                <a:solidFill>
                  <a:srgbClr val="FF4444"/>
                </a:solidFill>
                <a:latin typeface="AC Compacta"/>
                <a:ea typeface="AC Compacta"/>
                <a:cs typeface="AC Compacta"/>
                <a:sym typeface="AC Compacta"/>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729" t="-38888" r="-2133" b="-51089"/>
            </a:stretch>
          </a:blipFill>
        </p:spPr>
        <p:txBody>
          <a:bodyPr/>
          <a:lstStyle/>
          <a:p>
            <a:endParaRPr lang="en-IN"/>
          </a:p>
        </p:txBody>
      </p:sp>
      <p:sp>
        <p:nvSpPr>
          <p:cNvPr id="3" name="Freeform 3"/>
          <p:cNvSpPr/>
          <p:nvPr/>
        </p:nvSpPr>
        <p:spPr>
          <a:xfrm>
            <a:off x="7964511" y="2583972"/>
            <a:ext cx="10189625" cy="5679863"/>
          </a:xfrm>
          <a:custGeom>
            <a:avLst/>
            <a:gdLst/>
            <a:ahLst/>
            <a:cxnLst/>
            <a:rect l="l" t="t" r="r" b="b"/>
            <a:pathLst>
              <a:path w="10189625" h="5679863">
                <a:moveTo>
                  <a:pt x="0" y="0"/>
                </a:moveTo>
                <a:lnTo>
                  <a:pt x="10189624" y="0"/>
                </a:lnTo>
                <a:lnTo>
                  <a:pt x="10189624" y="5679862"/>
                </a:lnTo>
                <a:lnTo>
                  <a:pt x="0" y="5679862"/>
                </a:lnTo>
                <a:lnTo>
                  <a:pt x="0" y="0"/>
                </a:lnTo>
                <a:close/>
              </a:path>
            </a:pathLst>
          </a:custGeom>
          <a:blipFill>
            <a:blip r:embed="rId3"/>
            <a:stretch>
              <a:fillRect l="-3176" t="-8611" r="-1315" b="-8549"/>
            </a:stretch>
          </a:blipFill>
        </p:spPr>
        <p:txBody>
          <a:bodyPr/>
          <a:lstStyle/>
          <a:p>
            <a:endParaRPr lang="en-IN"/>
          </a:p>
        </p:txBody>
      </p:sp>
      <p:sp>
        <p:nvSpPr>
          <p:cNvPr id="4" name="TextBox 4"/>
          <p:cNvSpPr txBox="1"/>
          <p:nvPr/>
        </p:nvSpPr>
        <p:spPr>
          <a:xfrm>
            <a:off x="297387" y="2152650"/>
            <a:ext cx="7794336" cy="7181850"/>
          </a:xfrm>
          <a:prstGeom prst="rect">
            <a:avLst/>
          </a:prstGeom>
        </p:spPr>
        <p:txBody>
          <a:bodyPr lIns="0" tIns="0" rIns="0" bIns="0" rtlCol="0" anchor="t">
            <a:spAutoFit/>
          </a:bodyPr>
          <a:lstStyle/>
          <a:p>
            <a:pPr marL="0" lvl="0" indent="0" algn="l">
              <a:lnSpc>
                <a:spcPts val="3359"/>
              </a:lnSpc>
              <a:spcBef>
                <a:spcPct val="0"/>
              </a:spcBef>
            </a:pPr>
            <a:r>
              <a:rPr lang="en-US" sz="2799" spc="27">
                <a:solidFill>
                  <a:srgbClr val="FFFFFF">
                    <a:alpha val="81961"/>
                  </a:srgbClr>
                </a:solidFill>
                <a:latin typeface="Times New Roman"/>
                <a:ea typeface="Times New Roman"/>
                <a:cs typeface="Times New Roman"/>
                <a:sym typeface="Times New Roman"/>
              </a:rPr>
              <a:t>According to NFHS-5 data, approximately one in three women in India has experienced some form of domestic violence—whether physical, emotional, or sexual. However, this alarming statistic likely represents only the surface of a much deeper issue. Underreporting remains widespread, driven by factors such as fear of retaliation, deeply ingrained cultural norms, societal stigma, and the absence of accessible support systems. Furthermore, inconsistencies in data collection, coupled with delays in justice delivery, make it difficult to accurately assess the full scale and evolving nature of the problem. These challenges collectively hinder policy formulation, resource allocation, and long-term interventions needed to address domestic violence in a sustained and systemic manner.</a:t>
            </a:r>
          </a:p>
        </p:txBody>
      </p:sp>
      <p:sp>
        <p:nvSpPr>
          <p:cNvPr id="5" name="TextBox 5"/>
          <p:cNvSpPr txBox="1"/>
          <p:nvPr/>
        </p:nvSpPr>
        <p:spPr>
          <a:xfrm>
            <a:off x="297387" y="624594"/>
            <a:ext cx="9525110" cy="1512570"/>
          </a:xfrm>
          <a:prstGeom prst="rect">
            <a:avLst/>
          </a:prstGeom>
        </p:spPr>
        <p:txBody>
          <a:bodyPr lIns="0" tIns="0" rIns="0" bIns="0" rtlCol="0" anchor="t">
            <a:spAutoFit/>
          </a:bodyPr>
          <a:lstStyle/>
          <a:p>
            <a:pPr marL="0" lvl="0" indent="0" algn="l">
              <a:lnSpc>
                <a:spcPts val="11040"/>
              </a:lnSpc>
              <a:spcBef>
                <a:spcPct val="0"/>
              </a:spcBef>
            </a:pPr>
            <a:r>
              <a:rPr lang="en-US" sz="12000" spc="-252">
                <a:solidFill>
                  <a:srgbClr val="FF4444"/>
                </a:solidFill>
                <a:latin typeface="AC Compacta"/>
                <a:ea typeface="AC Compacta"/>
                <a:cs typeface="AC Compacta"/>
                <a:sym typeface="AC Compacta"/>
              </a:rPr>
              <a:t>SCALE OF THE PROBLEM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7142797" y="4000500"/>
            <a:ext cx="2286000" cy="2286000"/>
            <a:chOff x="0" y="0"/>
            <a:chExt cx="3048000" cy="3048000"/>
          </a:xfrm>
        </p:grpSpPr>
        <p:sp>
          <p:nvSpPr>
            <p:cNvPr id="3" name="Freeform 3"/>
            <p:cNvSpPr/>
            <p:nvPr/>
          </p:nvSpPr>
          <p:spPr>
            <a:xfrm>
              <a:off x="0" y="0"/>
              <a:ext cx="3048000" cy="2946400"/>
            </a:xfrm>
            <a:custGeom>
              <a:avLst/>
              <a:gdLst/>
              <a:ahLst/>
              <a:cxnLst/>
              <a:rect l="l" t="t" r="r" b="b"/>
              <a:pathLst>
                <a:path w="3048000" h="2946400">
                  <a:moveTo>
                    <a:pt x="0" y="0"/>
                  </a:moveTo>
                  <a:lnTo>
                    <a:pt x="3048000" y="0"/>
                  </a:lnTo>
                  <a:lnTo>
                    <a:pt x="3048000" y="2946400"/>
                  </a:lnTo>
                  <a:lnTo>
                    <a:pt x="0" y="2946400"/>
                  </a:lnTo>
                  <a:close/>
                </a:path>
              </a:pathLst>
            </a:custGeom>
            <a:solidFill>
              <a:srgbClr val="FDF9B4"/>
            </a:solidFill>
          </p:spPr>
          <p:txBody>
            <a:bodyPr/>
            <a:lstStyle/>
            <a:p>
              <a:endParaRPr lang="en-IN"/>
            </a:p>
          </p:txBody>
        </p:sp>
        <p:sp>
          <p:nvSpPr>
            <p:cNvPr id="4" name="Freeform 4"/>
            <p:cNvSpPr/>
            <p:nvPr/>
          </p:nvSpPr>
          <p:spPr>
            <a:xfrm>
              <a:off x="0" y="0"/>
              <a:ext cx="3048000" cy="3048000"/>
            </a:xfrm>
            <a:custGeom>
              <a:avLst/>
              <a:gdLst/>
              <a:ahLst/>
              <a:cxnLst/>
              <a:rect l="l" t="t" r="r" b="b"/>
              <a:pathLst>
                <a:path w="3048000" h="3048000">
                  <a:moveTo>
                    <a:pt x="0" y="2946400"/>
                  </a:moveTo>
                  <a:lnTo>
                    <a:pt x="3048000" y="2946400"/>
                  </a:lnTo>
                  <a:lnTo>
                    <a:pt x="2921000" y="3048000"/>
                  </a:lnTo>
                  <a:cubicBezTo>
                    <a:pt x="2921000" y="3048000"/>
                    <a:pt x="1930400" y="2971800"/>
                    <a:pt x="1828800" y="2971800"/>
                  </a:cubicBezTo>
                  <a:lnTo>
                    <a:pt x="1219200" y="2971800"/>
                  </a:lnTo>
                  <a:cubicBezTo>
                    <a:pt x="1117600" y="2971800"/>
                    <a:pt x="127000" y="3048000"/>
                    <a:pt x="127000" y="3048000"/>
                  </a:cubicBezTo>
                  <a:lnTo>
                    <a:pt x="0" y="2946400"/>
                  </a:lnTo>
                  <a:lnTo>
                    <a:pt x="0" y="0"/>
                  </a:lnTo>
                  <a:lnTo>
                    <a:pt x="3048000" y="0"/>
                  </a:lnTo>
                  <a:lnTo>
                    <a:pt x="3048000" y="2946400"/>
                  </a:lnTo>
                  <a:lnTo>
                    <a:pt x="12700" y="2946400"/>
                  </a:lnTo>
                  <a:lnTo>
                    <a:pt x="12700" y="2933700"/>
                  </a:lnTo>
                  <a:lnTo>
                    <a:pt x="3035300" y="2933700"/>
                  </a:lnTo>
                  <a:lnTo>
                    <a:pt x="3035300" y="12700"/>
                  </a:lnTo>
                  <a:lnTo>
                    <a:pt x="12700" y="12700"/>
                  </a:lnTo>
                  <a:lnTo>
                    <a:pt x="12700" y="2946400"/>
                  </a:lnTo>
                </a:path>
              </a:pathLst>
            </a:custGeom>
            <a:solidFill>
              <a:srgbClr val="394C60">
                <a:alpha val="784"/>
              </a:srgbClr>
            </a:solidFill>
          </p:spPr>
          <p:txBody>
            <a:bodyPr/>
            <a:lstStyle/>
            <a:p>
              <a:endParaRPr lang="en-IN"/>
            </a:p>
          </p:txBody>
        </p:sp>
        <p:sp>
          <p:nvSpPr>
            <p:cNvPr id="5" name="TextBox 5"/>
            <p:cNvSpPr txBox="1"/>
            <p:nvPr/>
          </p:nvSpPr>
          <p:spPr>
            <a:xfrm>
              <a:off x="0" y="-28575"/>
              <a:ext cx="3048000" cy="2517775"/>
            </a:xfrm>
            <a:prstGeom prst="rect">
              <a:avLst/>
            </a:prstGeom>
          </p:spPr>
          <p:txBody>
            <a:bodyPr lIns="203200" tIns="203200" rIns="203200" bIns="203200" rtlCol="0" anchor="t"/>
            <a:lstStyle/>
            <a:p>
              <a:pPr algn="l">
                <a:lnSpc>
                  <a:spcPts val="1960"/>
                </a:lnSpc>
              </a:pPr>
              <a:endParaRPr/>
            </a:p>
          </p:txBody>
        </p:sp>
      </p:grpSp>
      <p:sp>
        <p:nvSpPr>
          <p:cNvPr id="6" name="Freeform 6"/>
          <p:cNvSpPr/>
          <p:nvPr/>
        </p:nvSpPr>
        <p:spPr>
          <a:xfrm>
            <a:off x="667202" y="1356047"/>
            <a:ext cx="12119848" cy="7574905"/>
          </a:xfrm>
          <a:custGeom>
            <a:avLst/>
            <a:gdLst/>
            <a:ahLst/>
            <a:cxnLst/>
            <a:rect l="l" t="t" r="r" b="b"/>
            <a:pathLst>
              <a:path w="12119848" h="7574905">
                <a:moveTo>
                  <a:pt x="0" y="0"/>
                </a:moveTo>
                <a:lnTo>
                  <a:pt x="12119848" y="0"/>
                </a:lnTo>
                <a:lnTo>
                  <a:pt x="12119848" y="7574904"/>
                </a:lnTo>
                <a:lnTo>
                  <a:pt x="0" y="7574904"/>
                </a:lnTo>
                <a:lnTo>
                  <a:pt x="0" y="0"/>
                </a:lnTo>
                <a:close/>
              </a:path>
            </a:pathLst>
          </a:custGeom>
          <a:blipFill>
            <a:blip r:embed="rId2"/>
            <a:stretch>
              <a:fillRect/>
            </a:stretch>
          </a:blipFill>
        </p:spPr>
        <p:txBody>
          <a:bodyPr/>
          <a:lstStyle/>
          <a:p>
            <a:endParaRPr lang="en-IN"/>
          </a:p>
        </p:txBody>
      </p:sp>
      <p:sp>
        <p:nvSpPr>
          <p:cNvPr id="8" name="TextBox 8"/>
          <p:cNvSpPr txBox="1"/>
          <p:nvPr/>
        </p:nvSpPr>
        <p:spPr>
          <a:xfrm>
            <a:off x="9525" y="497236"/>
            <a:ext cx="14468475" cy="1527123"/>
          </a:xfrm>
          <a:prstGeom prst="rect">
            <a:avLst/>
          </a:prstGeom>
        </p:spPr>
        <p:txBody>
          <a:bodyPr wrap="square" lIns="0" tIns="0" rIns="0" bIns="0" rtlCol="0" anchor="t">
            <a:spAutoFit/>
          </a:bodyPr>
          <a:lstStyle/>
          <a:p>
            <a:pPr algn="ctr">
              <a:lnSpc>
                <a:spcPts val="7036"/>
              </a:lnSpc>
            </a:pPr>
            <a:r>
              <a:rPr lang="en-US" sz="5025" b="1" dirty="0">
                <a:solidFill>
                  <a:srgbClr val="FF4444"/>
                </a:solidFill>
                <a:latin typeface="Times New Roman Bold"/>
                <a:ea typeface="Times New Roman Bold"/>
                <a:cs typeface="Times New Roman Bold"/>
                <a:sym typeface="Times New Roman Bold"/>
              </a:rPr>
              <a:t>Correlation Heatmap of Crimes against women</a:t>
            </a:r>
          </a:p>
          <a:p>
            <a:pPr algn="ctr">
              <a:lnSpc>
                <a:spcPts val="4353"/>
              </a:lnSpc>
              <a:spcBef>
                <a:spcPct val="0"/>
              </a:spcBef>
            </a:pPr>
            <a:endParaRPr lang="en-US" sz="5025" b="1" dirty="0">
              <a:solidFill>
                <a:srgbClr val="FF4444"/>
              </a:solidFill>
              <a:latin typeface="Times New Roman Bold"/>
              <a:ea typeface="Times New Roman Bold"/>
              <a:cs typeface="Times New Roman Bold"/>
              <a:sym typeface="Times New Roman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2903</Words>
  <Application>Microsoft Office PowerPoint</Application>
  <PresentationFormat>Custom</PresentationFormat>
  <Paragraphs>216</Paragraphs>
  <Slides>37</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Times New Roman Bold</vt:lpstr>
      <vt:lpstr>Cooper BT Bold</vt:lpstr>
      <vt:lpstr>Times New Roman</vt:lpstr>
      <vt:lpstr>Arial</vt:lpstr>
      <vt:lpstr>AC Compacta</vt:lpstr>
      <vt:lpstr>Calibri</vt:lpstr>
      <vt:lpstr>Times New Roman Medium</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Domestic Violence in India</dc:title>
  <cp:lastModifiedBy>SKY</cp:lastModifiedBy>
  <cp:revision>5</cp:revision>
  <dcterms:created xsi:type="dcterms:W3CDTF">2006-08-16T00:00:00Z</dcterms:created>
  <dcterms:modified xsi:type="dcterms:W3CDTF">2025-06-30T06:26:54Z</dcterms:modified>
  <dc:identifier>DAGrVmaoyFc</dc:identifier>
</cp:coreProperties>
</file>